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71" r:id="rId1"/>
  </p:sldMasterIdLst>
  <p:sldIdLst>
    <p:sldId id="256" r:id="rId2"/>
    <p:sldId id="258" r:id="rId3"/>
    <p:sldId id="257" r:id="rId4"/>
    <p:sldId id="259" r:id="rId5"/>
    <p:sldId id="267" r:id="rId6"/>
    <p:sldId id="260" r:id="rId7"/>
    <p:sldId id="261" r:id="rId8"/>
    <p:sldId id="262" r:id="rId9"/>
    <p:sldId id="263" r:id="rId10"/>
    <p:sldId id="264" r:id="rId11"/>
    <p:sldId id="265" r:id="rId12"/>
    <p:sldId id="266" r:id="rId13"/>
    <p:sldId id="268" r:id="rId14"/>
    <p:sldId id="269" r:id="rId15"/>
    <p:sldId id="270" r:id="rId16"/>
    <p:sldId id="271"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4"/>
    <p:restoredTop sz="94629"/>
  </p:normalViewPr>
  <p:slideViewPr>
    <p:cSldViewPr snapToGrid="0" snapToObjects="1">
      <p:cViewPr varScale="1">
        <p:scale>
          <a:sx n="81" d="100"/>
          <a:sy n="81" d="100"/>
        </p:scale>
        <p:origin x="208" y="6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77C6FE-0D9C-7147-B238-455388D6446D}" type="doc">
      <dgm:prSet loTypeId="urn:microsoft.com/office/officeart/2005/8/layout/arrow6" loCatId="" qsTypeId="urn:microsoft.com/office/officeart/2005/8/quickstyle/simple4" qsCatId="simple" csTypeId="urn:microsoft.com/office/officeart/2005/8/colors/accent1_2" csCatId="accent1" phldr="1"/>
      <dgm:spPr/>
      <dgm:t>
        <a:bodyPr/>
        <a:lstStyle/>
        <a:p>
          <a:endParaRPr lang="es-ES"/>
        </a:p>
      </dgm:t>
    </dgm:pt>
    <dgm:pt modelId="{D087D6AE-D31E-9946-81FE-8B2EC4C6230C}">
      <dgm:prSet phldrT="[Texto]" custT="1"/>
      <dgm:spPr/>
      <dgm:t>
        <a:bodyPr/>
        <a:lstStyle/>
        <a:p>
          <a:r>
            <a:rPr lang="es-ES" sz="7200" dirty="0" smtClean="0"/>
            <a:t>saber</a:t>
          </a:r>
          <a:endParaRPr lang="es-ES" sz="7200" dirty="0"/>
        </a:p>
      </dgm:t>
    </dgm:pt>
    <dgm:pt modelId="{9340E9DD-A44D-9641-AA77-866D7546FBD5}" type="parTrans" cxnId="{BA365CEB-632C-9346-9B93-60B475266EC0}">
      <dgm:prSet/>
      <dgm:spPr/>
      <dgm:t>
        <a:bodyPr/>
        <a:lstStyle/>
        <a:p>
          <a:endParaRPr lang="es-ES"/>
        </a:p>
      </dgm:t>
    </dgm:pt>
    <dgm:pt modelId="{0BB76FAE-371F-6647-9148-2A9D4D4E8FE9}" type="sibTrans" cxnId="{BA365CEB-632C-9346-9B93-60B475266EC0}">
      <dgm:prSet/>
      <dgm:spPr/>
      <dgm:t>
        <a:bodyPr/>
        <a:lstStyle/>
        <a:p>
          <a:endParaRPr lang="es-ES"/>
        </a:p>
      </dgm:t>
    </dgm:pt>
    <dgm:pt modelId="{852E1140-AE07-1A45-BE91-E9A4B157F578}">
      <dgm:prSet phldrT="[Texto]" custT="1"/>
      <dgm:spPr/>
      <dgm:t>
        <a:bodyPr/>
        <a:lstStyle/>
        <a:p>
          <a:r>
            <a:rPr lang="es-ES" sz="4400" dirty="0" smtClean="0"/>
            <a:t>experimentar</a:t>
          </a:r>
          <a:endParaRPr lang="es-ES" sz="4400" dirty="0"/>
        </a:p>
      </dgm:t>
    </dgm:pt>
    <dgm:pt modelId="{4915D06E-2477-6546-A553-BD2E9AA670C3}" type="parTrans" cxnId="{DCF9E9A8-DB6B-5D4D-8019-ED5975CFFD86}">
      <dgm:prSet/>
      <dgm:spPr/>
      <dgm:t>
        <a:bodyPr/>
        <a:lstStyle/>
        <a:p>
          <a:endParaRPr lang="es-ES"/>
        </a:p>
      </dgm:t>
    </dgm:pt>
    <dgm:pt modelId="{FA937CFB-8EA8-7543-AA6D-7DA565643404}" type="sibTrans" cxnId="{DCF9E9A8-DB6B-5D4D-8019-ED5975CFFD86}">
      <dgm:prSet/>
      <dgm:spPr/>
      <dgm:t>
        <a:bodyPr/>
        <a:lstStyle/>
        <a:p>
          <a:endParaRPr lang="es-ES"/>
        </a:p>
      </dgm:t>
    </dgm:pt>
    <dgm:pt modelId="{D4742B8C-6AE1-B74A-84CF-6B13226FEC63}" type="pres">
      <dgm:prSet presAssocID="{C077C6FE-0D9C-7147-B238-455388D6446D}" presName="compositeShape" presStyleCnt="0">
        <dgm:presLayoutVars>
          <dgm:chMax val="2"/>
          <dgm:dir/>
          <dgm:resizeHandles val="exact"/>
        </dgm:presLayoutVars>
      </dgm:prSet>
      <dgm:spPr/>
    </dgm:pt>
    <dgm:pt modelId="{CC44596C-4CA2-E64C-A787-D23E4D90D2FB}" type="pres">
      <dgm:prSet presAssocID="{C077C6FE-0D9C-7147-B238-455388D6446D}" presName="ribbon" presStyleLbl="node1" presStyleIdx="0" presStyleCnt="1"/>
      <dgm:spPr/>
    </dgm:pt>
    <dgm:pt modelId="{65CBD0CE-513F-274E-AC2C-98E1D1C18898}" type="pres">
      <dgm:prSet presAssocID="{C077C6FE-0D9C-7147-B238-455388D6446D}" presName="leftArrowText" presStyleLbl="node1" presStyleIdx="0" presStyleCnt="1">
        <dgm:presLayoutVars>
          <dgm:chMax val="0"/>
          <dgm:bulletEnabled val="1"/>
        </dgm:presLayoutVars>
      </dgm:prSet>
      <dgm:spPr/>
    </dgm:pt>
    <dgm:pt modelId="{9BE2615B-6105-D944-9986-E33ABF79E50F}" type="pres">
      <dgm:prSet presAssocID="{C077C6FE-0D9C-7147-B238-455388D6446D}" presName="rightArrowText" presStyleLbl="node1" presStyleIdx="0" presStyleCnt="1" custScaleX="125158">
        <dgm:presLayoutVars>
          <dgm:chMax val="0"/>
          <dgm:bulletEnabled val="1"/>
        </dgm:presLayoutVars>
      </dgm:prSet>
      <dgm:spPr/>
    </dgm:pt>
  </dgm:ptLst>
  <dgm:cxnLst>
    <dgm:cxn modelId="{F83430E9-E38A-2349-873A-EF13B068907A}" type="presOf" srcId="{D087D6AE-D31E-9946-81FE-8B2EC4C6230C}" destId="{65CBD0CE-513F-274E-AC2C-98E1D1C18898}" srcOrd="0" destOrd="0" presId="urn:microsoft.com/office/officeart/2005/8/layout/arrow6"/>
    <dgm:cxn modelId="{BA365CEB-632C-9346-9B93-60B475266EC0}" srcId="{C077C6FE-0D9C-7147-B238-455388D6446D}" destId="{D087D6AE-D31E-9946-81FE-8B2EC4C6230C}" srcOrd="0" destOrd="0" parTransId="{9340E9DD-A44D-9641-AA77-866D7546FBD5}" sibTransId="{0BB76FAE-371F-6647-9148-2A9D4D4E8FE9}"/>
    <dgm:cxn modelId="{EFC478C0-0705-F34F-91F3-9B21347DD1D4}" type="presOf" srcId="{C077C6FE-0D9C-7147-B238-455388D6446D}" destId="{D4742B8C-6AE1-B74A-84CF-6B13226FEC63}" srcOrd="0" destOrd="0" presId="urn:microsoft.com/office/officeart/2005/8/layout/arrow6"/>
    <dgm:cxn modelId="{DCF9E9A8-DB6B-5D4D-8019-ED5975CFFD86}" srcId="{C077C6FE-0D9C-7147-B238-455388D6446D}" destId="{852E1140-AE07-1A45-BE91-E9A4B157F578}" srcOrd="1" destOrd="0" parTransId="{4915D06E-2477-6546-A553-BD2E9AA670C3}" sibTransId="{FA937CFB-8EA8-7543-AA6D-7DA565643404}"/>
    <dgm:cxn modelId="{0EB5B504-DE49-B441-8016-32CFC6C8D86D}" type="presOf" srcId="{852E1140-AE07-1A45-BE91-E9A4B157F578}" destId="{9BE2615B-6105-D944-9986-E33ABF79E50F}" srcOrd="0" destOrd="0" presId="urn:microsoft.com/office/officeart/2005/8/layout/arrow6"/>
    <dgm:cxn modelId="{B0703379-AC90-254B-87F1-BC3290412F6C}" type="presParOf" srcId="{D4742B8C-6AE1-B74A-84CF-6B13226FEC63}" destId="{CC44596C-4CA2-E64C-A787-D23E4D90D2FB}" srcOrd="0" destOrd="0" presId="urn:microsoft.com/office/officeart/2005/8/layout/arrow6"/>
    <dgm:cxn modelId="{2BE61198-AA39-0F42-AB87-A36C7FD6AB2B}" type="presParOf" srcId="{D4742B8C-6AE1-B74A-84CF-6B13226FEC63}" destId="{65CBD0CE-513F-274E-AC2C-98E1D1C18898}" srcOrd="1" destOrd="0" presId="urn:microsoft.com/office/officeart/2005/8/layout/arrow6"/>
    <dgm:cxn modelId="{BADE7B6A-AB74-6548-AA2E-C548573E7CE8}" type="presParOf" srcId="{D4742B8C-6AE1-B74A-84CF-6B13226FEC63}" destId="{9BE2615B-6105-D944-9986-E33ABF79E50F}"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4596C-4CA2-E64C-A787-D23E4D90D2FB}">
      <dsp:nvSpPr>
        <dsp:cNvPr id="0" name=""/>
        <dsp:cNvSpPr/>
      </dsp:nvSpPr>
      <dsp:spPr>
        <a:xfrm>
          <a:off x="0" y="221456"/>
          <a:ext cx="8596312" cy="3438524"/>
        </a:xfrm>
        <a:prstGeom prst="leftRightRibbon">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5CBD0CE-513F-274E-AC2C-98E1D1C18898}">
      <dsp:nvSpPr>
        <dsp:cNvPr id="0" name=""/>
        <dsp:cNvSpPr/>
      </dsp:nvSpPr>
      <dsp:spPr>
        <a:xfrm>
          <a:off x="1031557" y="823197"/>
          <a:ext cx="2836782" cy="1684877"/>
        </a:xfrm>
        <a:prstGeom prst="rect">
          <a:avLst/>
        </a:prstGeom>
        <a:noFill/>
        <a:ln>
          <a:noFill/>
        </a:ln>
        <a:effectLst>
          <a:outerShdw blurRad="38100" dist="254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256032" rIns="0" bIns="274320" numCol="1" spcCol="1270" anchor="ctr" anchorCtr="0">
          <a:noAutofit/>
        </a:bodyPr>
        <a:lstStyle/>
        <a:p>
          <a:pPr lvl="0" algn="ctr" defTabSz="3200400">
            <a:lnSpc>
              <a:spcPct val="90000"/>
            </a:lnSpc>
            <a:spcBef>
              <a:spcPct val="0"/>
            </a:spcBef>
            <a:spcAft>
              <a:spcPct val="35000"/>
            </a:spcAft>
          </a:pPr>
          <a:r>
            <a:rPr lang="es-ES" sz="7200" kern="1200" dirty="0" smtClean="0"/>
            <a:t>saber</a:t>
          </a:r>
          <a:endParaRPr lang="es-ES" sz="7200" kern="1200" dirty="0"/>
        </a:p>
      </dsp:txBody>
      <dsp:txXfrm>
        <a:off x="1031557" y="823197"/>
        <a:ext cx="2836782" cy="1684877"/>
      </dsp:txXfrm>
    </dsp:sp>
    <dsp:sp modelId="{9BE2615B-6105-D944-9986-E33ABF79E50F}">
      <dsp:nvSpPr>
        <dsp:cNvPr id="0" name=""/>
        <dsp:cNvSpPr/>
      </dsp:nvSpPr>
      <dsp:spPr>
        <a:xfrm>
          <a:off x="3876437" y="1373361"/>
          <a:ext cx="4195999" cy="1684877"/>
        </a:xfrm>
        <a:prstGeom prst="rect">
          <a:avLst/>
        </a:prstGeom>
        <a:noFill/>
        <a:ln>
          <a:noFill/>
        </a:ln>
        <a:effectLst>
          <a:outerShdw blurRad="38100" dist="254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56464" rIns="0" bIns="167640" numCol="1" spcCol="1270" anchor="ctr" anchorCtr="0">
          <a:noAutofit/>
        </a:bodyPr>
        <a:lstStyle/>
        <a:p>
          <a:pPr lvl="0" algn="ctr" defTabSz="1955800">
            <a:lnSpc>
              <a:spcPct val="90000"/>
            </a:lnSpc>
            <a:spcBef>
              <a:spcPct val="0"/>
            </a:spcBef>
            <a:spcAft>
              <a:spcPct val="35000"/>
            </a:spcAft>
          </a:pPr>
          <a:r>
            <a:rPr lang="es-ES" sz="4400" kern="1200" dirty="0" smtClean="0"/>
            <a:t>experimentar</a:t>
          </a:r>
          <a:endParaRPr lang="es-ES" sz="4400" kern="1200" dirty="0"/>
        </a:p>
      </dsp:txBody>
      <dsp:txXfrm>
        <a:off x="3876437" y="1373361"/>
        <a:ext cx="4195999" cy="1684877"/>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_tradnl" smtClean="0"/>
              <a:t>Clic para editar título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55789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253207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70073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4146476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5905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_tradnl" smtClean="0"/>
              <a:t>Clic para editar título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_tradnl"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46741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377392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_tradnl" smtClean="0"/>
              <a:t>Clic para editar título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896306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_tradnl" smtClean="0"/>
              <a:t>Clic para editar título</a:t>
            </a:r>
            <a:endParaRPr lang="en-US" dirty="0"/>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31602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_tradnl" smtClean="0"/>
              <a:t>Clic para editar título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3898672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808213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6190540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_tradnl" smtClean="0"/>
              <a:t>Clic para editar título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711645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957400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_tradnl" smtClean="0"/>
              <a:t>Clic para editar título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917679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_tradnl" smtClean="0"/>
              <a:t>Clic para editar título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_tradnl" smtClean="0"/>
              <a:t>Arrastre la imagen al marcador de posición o haga clic en el icono para agregar</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3/21/15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0068119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_tradnl" smtClean="0"/>
              <a:t>Clic para editar título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3/21/15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24763920"/>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Lst>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jp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11946" y="3394154"/>
            <a:ext cx="7766936" cy="1093608"/>
          </a:xfrm>
        </p:spPr>
        <p:txBody>
          <a:bodyPr>
            <a:normAutofit/>
          </a:bodyPr>
          <a:lstStyle/>
          <a:p>
            <a:pPr algn="l"/>
            <a:r>
              <a:rPr lang="es-ES" sz="3200" i="1" dirty="0" smtClean="0">
                <a:ln w="0"/>
                <a:solidFill>
                  <a:schemeClr val="accent1">
                    <a:lumMod val="75000"/>
                  </a:schemeClr>
                </a:solidFill>
                <a:effectLst>
                  <a:outerShdw blurRad="38100" dist="25400" dir="5400000" algn="ctr" rotWithShape="0">
                    <a:srgbClr val="6E747A">
                      <a:alpha val="43000"/>
                    </a:srgbClr>
                  </a:outerShdw>
                </a:effectLst>
              </a:rPr>
              <a:t>La verdadera realidad de </a:t>
            </a:r>
            <a:br>
              <a:rPr lang="es-ES" sz="3200" i="1" dirty="0" smtClean="0">
                <a:ln w="0"/>
                <a:solidFill>
                  <a:schemeClr val="accent1">
                    <a:lumMod val="75000"/>
                  </a:schemeClr>
                </a:solidFill>
                <a:effectLst>
                  <a:outerShdw blurRad="38100" dist="25400" dir="5400000" algn="ctr" rotWithShape="0">
                    <a:srgbClr val="6E747A">
                      <a:alpha val="43000"/>
                    </a:srgbClr>
                  </a:outerShdw>
                </a:effectLst>
              </a:rPr>
            </a:br>
            <a:r>
              <a:rPr lang="es-ES" sz="3200" i="1" dirty="0" smtClean="0">
                <a:ln w="0"/>
                <a:solidFill>
                  <a:schemeClr val="accent1">
                    <a:lumMod val="75000"/>
                  </a:schemeClr>
                </a:solidFill>
                <a:effectLst>
                  <a:outerShdw blurRad="38100" dist="25400" dir="5400000" algn="ctr" rotWithShape="0">
                    <a:srgbClr val="6E747A">
                      <a:alpha val="43000"/>
                    </a:srgbClr>
                  </a:outerShdw>
                </a:effectLst>
              </a:rPr>
              <a:t>la iglesia del Señor</a:t>
            </a:r>
            <a:endParaRPr lang="es-ES" sz="3200" i="1" dirty="0">
              <a:ln w="0"/>
              <a:solidFill>
                <a:schemeClr val="accent1">
                  <a:lumMod val="75000"/>
                </a:schemeClr>
              </a:solidFill>
              <a:effectLst>
                <a:outerShdw blurRad="38100" dist="25400" dir="5400000" algn="ctr" rotWithShape="0">
                  <a:srgbClr val="6E747A">
                    <a:alpha val="43000"/>
                  </a:srgbClr>
                </a:outerShdw>
              </a:effectLst>
            </a:endParaRPr>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Título 1"/>
          <p:cNvSpPr txBox="1">
            <a:spLocks/>
          </p:cNvSpPr>
          <p:nvPr/>
        </p:nvSpPr>
        <p:spPr>
          <a:xfrm>
            <a:off x="3151545" y="1462712"/>
            <a:ext cx="7766936" cy="2181721"/>
          </a:xfrm>
          <a:prstGeom prst="rect">
            <a:avLst/>
          </a:prstGeom>
          <a:noFill/>
          <a:ln>
            <a:noFill/>
          </a:ln>
          <a:effectLst>
            <a:glow rad="1358900">
              <a:schemeClr val="accent1">
                <a:alpha val="66000"/>
              </a:schemeClr>
            </a:glow>
            <a:outerShdw blurRad="50800" dist="50800" dir="5400000" algn="ctr" rotWithShape="0">
              <a:srgbClr val="000000">
                <a:alpha val="0"/>
              </a:srgbClr>
            </a:outerShdw>
          </a:effectLst>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s-ES" sz="11500" dirty="0" smtClean="0">
                <a:effectLst>
                  <a:glow rad="63500">
                    <a:schemeClr val="accent1">
                      <a:satMod val="175000"/>
                      <a:alpha val="35000"/>
                    </a:schemeClr>
                  </a:glow>
                </a:effectLst>
              </a:rPr>
              <a:t>UN</a:t>
            </a:r>
            <a:r>
              <a:rPr lang="es-ES_tradnl" sz="11500" dirty="0" smtClean="0">
                <a:effectLst>
                  <a:glow rad="63500">
                    <a:schemeClr val="accent1">
                      <a:satMod val="175000"/>
                      <a:alpha val="35000"/>
                    </a:schemeClr>
                  </a:glow>
                </a:effectLst>
              </a:rPr>
              <a:t>ÁNIMES</a:t>
            </a:r>
            <a:endParaRPr lang="es-ES" sz="11500" dirty="0">
              <a:effectLst>
                <a:glow rad="63500">
                  <a:schemeClr val="accent1">
                    <a:satMod val="175000"/>
                    <a:alpha val="35000"/>
                  </a:schemeClr>
                </a:glow>
              </a:effectLst>
            </a:endParaRPr>
          </a:p>
        </p:txBody>
      </p:sp>
      <p:pic>
        <p:nvPicPr>
          <p:cNvPr id="9" name="Imagen 8"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12699" y="1357706"/>
            <a:ext cx="2799247" cy="3499060"/>
          </a:xfrm>
          <a:prstGeom prst="rect">
            <a:avLst/>
          </a:prstGeom>
        </p:spPr>
      </p:pic>
    </p:spTree>
    <p:extLst>
      <p:ext uri="{BB962C8B-B14F-4D97-AF65-F5344CB8AC3E}">
        <p14:creationId xmlns:p14="http://schemas.microsoft.com/office/powerpoint/2010/main" val="783368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593492"/>
          </a:xfrm>
        </p:spPr>
        <p:txBody>
          <a:bodyPr anchor="ctr">
            <a:normAutofit/>
          </a:bodyPr>
          <a:lstStyle/>
          <a:p>
            <a:r>
              <a:rPr lang="es-ES" sz="5400" dirty="0"/>
              <a:t>el significado verdadero y</a:t>
            </a:r>
            <a:r>
              <a:rPr lang="es-ES" sz="5400" b="1" dirty="0"/>
              <a:t> </a:t>
            </a:r>
            <a:r>
              <a:rPr lang="es-ES" sz="5400" b="1" dirty="0" err="1" smtClean="0"/>
              <a:t>sorprendeeente</a:t>
            </a:r>
            <a:r>
              <a:rPr lang="es-ES" sz="5400" b="1" dirty="0" smtClean="0"/>
              <a:t> </a:t>
            </a:r>
            <a:r>
              <a:rPr lang="es-ES" sz="5400" dirty="0"/>
              <a:t>de ser iglesia del Señor.</a:t>
            </a:r>
            <a:r>
              <a:rPr lang="es-CL" sz="5400" dirty="0"/>
              <a:t/>
            </a:r>
            <a:br>
              <a:rPr lang="es-CL" sz="5400" dirty="0"/>
            </a:br>
            <a:endParaRPr lang="es-ES" sz="54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7924" y="0"/>
            <a:ext cx="1170352" cy="1462940"/>
          </a:xfrm>
          <a:prstGeom prst="rect">
            <a:avLst/>
          </a:prstGeom>
        </p:spPr>
      </p:pic>
    </p:spTree>
    <p:extLst>
      <p:ext uri="{BB962C8B-B14F-4D97-AF65-F5344CB8AC3E}">
        <p14:creationId xmlns:p14="http://schemas.microsoft.com/office/powerpoint/2010/main" val="20772113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demo (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858651"/>
            <a:ext cx="6348144" cy="2649660"/>
          </a:xfrm>
          <a:prstGeom prst="rect">
            <a:avLst/>
          </a:prstGeom>
          <a:ln>
            <a:noFill/>
          </a:ln>
          <a:effectLst>
            <a:outerShdw blurRad="292100" dist="139700" dir="2700000" algn="tl" rotWithShape="0">
              <a:srgbClr val="333333">
                <a:alpha val="65000"/>
              </a:srgbClr>
            </a:outerShdw>
          </a:effectLst>
        </p:spPr>
      </p:pic>
      <p:sp>
        <p:nvSpPr>
          <p:cNvPr id="2" name="Título 1"/>
          <p:cNvSpPr>
            <a:spLocks noGrp="1"/>
          </p:cNvSpPr>
          <p:nvPr>
            <p:ph type="title"/>
          </p:nvPr>
        </p:nvSpPr>
        <p:spPr>
          <a:xfrm>
            <a:off x="677334" y="418451"/>
            <a:ext cx="8596668" cy="1511949"/>
          </a:xfrm>
        </p:spPr>
        <p:txBody>
          <a:bodyPr>
            <a:normAutofit/>
          </a:bodyPr>
          <a:lstStyle/>
          <a:p>
            <a:r>
              <a:rPr lang="es-ES" sz="6000" dirty="0" smtClean="0"/>
              <a:t>¿Qué</a:t>
            </a:r>
            <a:r>
              <a:rPr lang="es-ES_tradnl" sz="6000" dirty="0" smtClean="0"/>
              <a:t> es la Iglesia?</a:t>
            </a:r>
            <a:endParaRPr lang="es-ES" sz="60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7" name="Imagen 6" descr="unanimes2015trans.png"/>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pic>
        <p:nvPicPr>
          <p:cNvPr id="3" name="Imagen 2" descr="d8a73f6c9835fca38d86b81f88ca5f01372ee94b1523638db2e45178422fe65c.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41772" y="3771841"/>
            <a:ext cx="2902227" cy="2176670"/>
          </a:xfrm>
          <a:prstGeom prst="rect">
            <a:avLst/>
          </a:prstGeom>
        </p:spPr>
      </p:pic>
      <p:pic>
        <p:nvPicPr>
          <p:cNvPr id="9" name="Imagen 8" descr="222px-C-flanders.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43999" y="1077741"/>
            <a:ext cx="2819400" cy="4521200"/>
          </a:xfrm>
          <a:prstGeom prst="rect">
            <a:avLst/>
          </a:prstGeom>
        </p:spPr>
      </p:pic>
      <p:sp>
        <p:nvSpPr>
          <p:cNvPr id="10" name="CuadroTexto 9"/>
          <p:cNvSpPr txBox="1"/>
          <p:nvPr/>
        </p:nvSpPr>
        <p:spPr>
          <a:xfrm rot="1122691">
            <a:off x="7535479" y="181641"/>
            <a:ext cx="2098815" cy="3770263"/>
          </a:xfrm>
          <a:prstGeom prst="rect">
            <a:avLst/>
          </a:prstGeom>
          <a:noFill/>
        </p:spPr>
        <p:txBody>
          <a:bodyPr wrap="square" rtlCol="0">
            <a:spAutoFit/>
          </a:bodyPr>
          <a:lstStyle/>
          <a:p>
            <a:r>
              <a:rPr lang="es-ES" sz="23900" dirty="0" smtClean="0">
                <a:solidFill>
                  <a:schemeClr val="accent2">
                    <a:lumMod val="75000"/>
                  </a:schemeClr>
                </a:solidFill>
              </a:rPr>
              <a:t>?</a:t>
            </a:r>
            <a:endParaRPr lang="es-ES" sz="23900" dirty="0">
              <a:solidFill>
                <a:schemeClr val="accent2">
                  <a:lumMod val="75000"/>
                </a:schemeClr>
              </a:solidFill>
            </a:endParaRPr>
          </a:p>
        </p:txBody>
      </p:sp>
      <p:sp>
        <p:nvSpPr>
          <p:cNvPr id="11" name="CuadroTexto 10"/>
          <p:cNvSpPr txBox="1"/>
          <p:nvPr/>
        </p:nvSpPr>
        <p:spPr>
          <a:xfrm rot="1122691">
            <a:off x="4750817" y="4492890"/>
            <a:ext cx="1294758" cy="2215991"/>
          </a:xfrm>
          <a:prstGeom prst="rect">
            <a:avLst/>
          </a:prstGeom>
          <a:noFill/>
        </p:spPr>
        <p:txBody>
          <a:bodyPr wrap="square" rtlCol="0">
            <a:spAutoFit/>
          </a:bodyPr>
          <a:lstStyle/>
          <a:p>
            <a:r>
              <a:rPr lang="es-ES" sz="13800" dirty="0" smtClean="0">
                <a:solidFill>
                  <a:schemeClr val="accent2">
                    <a:lumMod val="75000"/>
                  </a:schemeClr>
                </a:solidFill>
              </a:rPr>
              <a:t>?</a:t>
            </a:r>
            <a:endParaRPr lang="es-ES" sz="13800" dirty="0">
              <a:solidFill>
                <a:schemeClr val="accent2">
                  <a:lumMod val="75000"/>
                </a:schemeClr>
              </a:solidFill>
            </a:endParaRPr>
          </a:p>
        </p:txBody>
      </p:sp>
    </p:spTree>
    <p:extLst>
      <p:ext uri="{BB962C8B-B14F-4D97-AF65-F5344CB8AC3E}">
        <p14:creationId xmlns:p14="http://schemas.microsoft.com/office/powerpoint/2010/main" val="3946330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par>
                          <p:cTn id="11" fill="hold">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checkerboard(across)">
                                      <p:cBhvr>
                                        <p:cTn id="14" dur="500"/>
                                        <p:tgtEl>
                                          <p:spTgt spid="11"/>
                                        </p:tgtEl>
                                      </p:cBhvr>
                                    </p:animEffect>
                                  </p:childTnLst>
                                </p:cTn>
                              </p:par>
                            </p:childTnLst>
                          </p:cTn>
                        </p:par>
                        <p:par>
                          <p:cTn id="15" fill="hold">
                            <p:stCondLst>
                              <p:cond delay="1000"/>
                            </p:stCondLst>
                            <p:childTnLst>
                              <p:par>
                                <p:cTn id="16" presetID="5" presetClass="entr" presetSubtype="10"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heckerboard(across)">
                                      <p:cBhvr>
                                        <p:cTn id="18" dur="500"/>
                                        <p:tgtEl>
                                          <p:spTgt spid="3"/>
                                        </p:tgtEl>
                                      </p:cBhvr>
                                    </p:animEffect>
                                  </p:childTnLst>
                                </p:cTn>
                              </p:par>
                            </p:childTnLst>
                          </p:cTn>
                        </p:par>
                        <p:par>
                          <p:cTn id="19" fill="hold">
                            <p:stCondLst>
                              <p:cond delay="1500"/>
                            </p:stCondLst>
                            <p:childTnLst>
                              <p:par>
                                <p:cTn id="20" presetID="20" presetClass="entr" presetSubtype="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edg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07024" y="2565400"/>
            <a:ext cx="8596668" cy="1320800"/>
          </a:xfrm>
        </p:spPr>
        <p:txBody>
          <a:bodyPr>
            <a:normAutofit/>
          </a:bodyPr>
          <a:lstStyle/>
          <a:p>
            <a:r>
              <a:rPr lang="es-ES" sz="5400" dirty="0" smtClean="0"/>
              <a:t>¿Para qué</a:t>
            </a:r>
            <a:r>
              <a:rPr lang="es-ES_tradnl" sz="5400" dirty="0" smtClean="0"/>
              <a:t> sirve la </a:t>
            </a:r>
            <a:r>
              <a:rPr lang="es-ES_tradnl" sz="5400" b="1" dirty="0" smtClean="0"/>
              <a:t>iglesia</a:t>
            </a:r>
            <a:r>
              <a:rPr lang="es-ES_tradnl" sz="5400" dirty="0" smtClean="0"/>
              <a:t>?</a:t>
            </a:r>
            <a:endParaRPr lang="es-ES" sz="54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983631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5400" dirty="0" smtClean="0"/>
              <a:t>Para mantener viva la </a:t>
            </a:r>
            <a:r>
              <a:rPr lang="es-ES" sz="5400" b="1" dirty="0" smtClean="0"/>
              <a:t>fe</a:t>
            </a:r>
            <a:endParaRPr lang="es-ES" sz="5400" b="1"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graphicFrame>
        <p:nvGraphicFramePr>
          <p:cNvPr id="8" name="Marcador de contenido 7"/>
          <p:cNvGraphicFramePr>
            <a:graphicFrameLocks noGrp="1"/>
          </p:cNvGraphicFramePr>
          <p:nvPr>
            <p:ph idx="1"/>
            <p:extLst>
              <p:ext uri="{D42A27DB-BD31-4B8C-83A1-F6EECF244321}">
                <p14:modId xmlns:p14="http://schemas.microsoft.com/office/powerpoint/2010/main" val="1172755590"/>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CuadroTexto 8"/>
          <p:cNvSpPr txBox="1"/>
          <p:nvPr/>
        </p:nvSpPr>
        <p:spPr>
          <a:xfrm>
            <a:off x="675516" y="1660072"/>
            <a:ext cx="8600303" cy="923330"/>
          </a:xfrm>
          <a:prstGeom prst="rect">
            <a:avLst/>
          </a:prstGeom>
          <a:noFill/>
        </p:spPr>
        <p:txBody>
          <a:bodyPr wrap="square" rtlCol="0">
            <a:spAutoFit/>
          </a:bodyPr>
          <a:lstStyle/>
          <a:p>
            <a:r>
              <a:rPr lang="es-ES_tradnl" i="1" dirty="0"/>
              <a:t>42. Y perseveraban en la doctrina de los apóstoles, en la comunión unos con otros, en el partimiento del pan y en las oraciones. </a:t>
            </a:r>
            <a:endParaRPr lang="es-CL" dirty="0"/>
          </a:p>
          <a:p>
            <a:endParaRPr lang="es-ES" dirty="0"/>
          </a:p>
        </p:txBody>
      </p:sp>
    </p:spTree>
    <p:extLst>
      <p:ext uri="{BB962C8B-B14F-4D97-AF65-F5344CB8AC3E}">
        <p14:creationId xmlns:p14="http://schemas.microsoft.com/office/powerpoint/2010/main" val="21188011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599"/>
            <a:ext cx="8596668" cy="2071539"/>
          </a:xfrm>
        </p:spPr>
        <p:txBody>
          <a:bodyPr>
            <a:normAutofit/>
          </a:bodyPr>
          <a:lstStyle/>
          <a:p>
            <a:r>
              <a:rPr lang="es-ES" sz="5400" dirty="0" smtClean="0"/>
              <a:t>Para mantener viva la </a:t>
            </a:r>
            <a:r>
              <a:rPr lang="es-ES" sz="5400" b="1" dirty="0" smtClean="0"/>
              <a:t>esperanza</a:t>
            </a:r>
            <a:endParaRPr lang="es-ES" sz="5400" b="1" dirty="0"/>
          </a:p>
        </p:txBody>
      </p:sp>
      <p:sp>
        <p:nvSpPr>
          <p:cNvPr id="3" name="Marcador de contenido 2"/>
          <p:cNvSpPr>
            <a:spLocks noGrp="1"/>
          </p:cNvSpPr>
          <p:nvPr>
            <p:ph idx="1"/>
          </p:nvPr>
        </p:nvSpPr>
        <p:spPr>
          <a:xfrm>
            <a:off x="677334" y="2310714"/>
            <a:ext cx="9749366" cy="3730648"/>
          </a:xfrm>
        </p:spPr>
        <p:txBody>
          <a:bodyPr>
            <a:normAutofit/>
          </a:bodyPr>
          <a:lstStyle/>
          <a:p>
            <a:endParaRPr lang="es-ES" sz="2000" dirty="0" smtClean="0"/>
          </a:p>
          <a:p>
            <a:r>
              <a:rPr lang="es-ES_tradnl" sz="2000" i="1" dirty="0"/>
              <a:t>43. Y sobrevino temor a toda persona; y muchas maravillas y señales eran hechas por los apóstoles</a:t>
            </a:r>
            <a:r>
              <a:rPr lang="es-ES_tradnl" sz="2000" i="1" dirty="0" smtClean="0"/>
              <a:t>.</a:t>
            </a:r>
          </a:p>
          <a:p>
            <a:endParaRPr lang="es-ES_tradnl" sz="2000" i="1" dirty="0"/>
          </a:p>
          <a:p>
            <a:endParaRPr lang="es-CL" sz="2000" dirty="0"/>
          </a:p>
          <a:p>
            <a:r>
              <a:rPr lang="es-ES" sz="4400" dirty="0" smtClean="0"/>
              <a:t>Dios es sorpresivo y sorprendente</a:t>
            </a:r>
            <a:endParaRPr lang="es-ES" sz="44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119399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sz="5400" dirty="0" smtClean="0"/>
              <a:t>Para mantener vivo el </a:t>
            </a:r>
            <a:r>
              <a:rPr lang="es-ES" sz="5400" b="1" dirty="0" smtClean="0"/>
              <a:t>amor</a:t>
            </a:r>
            <a:endParaRPr lang="es-ES" sz="5400" b="1" dirty="0"/>
          </a:p>
        </p:txBody>
      </p:sp>
      <p:sp>
        <p:nvSpPr>
          <p:cNvPr id="3" name="Marcador de contenido 2"/>
          <p:cNvSpPr>
            <a:spLocks noGrp="1"/>
          </p:cNvSpPr>
          <p:nvPr>
            <p:ph idx="1"/>
          </p:nvPr>
        </p:nvSpPr>
        <p:spPr>
          <a:xfrm>
            <a:off x="677333" y="2160589"/>
            <a:ext cx="9393423" cy="3880773"/>
          </a:xfrm>
        </p:spPr>
        <p:txBody>
          <a:bodyPr/>
          <a:lstStyle/>
          <a:p>
            <a:r>
              <a:rPr lang="es-ES_tradnl" i="1" dirty="0"/>
              <a:t>44. Todos los que habían creído estaban juntos, y tenían en común todas las cosas.</a:t>
            </a:r>
            <a:endParaRPr lang="es-CL" dirty="0"/>
          </a:p>
          <a:p>
            <a:endParaRPr lang="es-ES" dirty="0" smtClean="0"/>
          </a:p>
          <a:p>
            <a:endParaRPr lang="es-ES" sz="3200" dirty="0"/>
          </a:p>
          <a:p>
            <a:r>
              <a:rPr lang="es-ES_tradnl" sz="3200" dirty="0"/>
              <a:t>Es imposible mantener vivo el amor sin la iglesia, porque el amor espiritual opera en la comunión de los hermanos. </a:t>
            </a:r>
            <a:endParaRPr lang="es-ES" sz="32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610486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738184"/>
          </a:xfrm>
        </p:spPr>
        <p:txBody>
          <a:bodyPr>
            <a:normAutofit/>
          </a:bodyPr>
          <a:lstStyle/>
          <a:p>
            <a:r>
              <a:rPr lang="es-ES" sz="8000" dirty="0" smtClean="0"/>
              <a:t>Ven y Ve</a:t>
            </a:r>
            <a:endParaRPr lang="es-ES" sz="8000" dirty="0"/>
          </a:p>
        </p:txBody>
      </p:sp>
      <p:sp>
        <p:nvSpPr>
          <p:cNvPr id="3" name="Marcador de contenido 2"/>
          <p:cNvSpPr>
            <a:spLocks noGrp="1"/>
          </p:cNvSpPr>
          <p:nvPr>
            <p:ph idx="1"/>
          </p:nvPr>
        </p:nvSpPr>
        <p:spPr>
          <a:xfrm>
            <a:off x="356057" y="1587668"/>
            <a:ext cx="9492277" cy="4360843"/>
          </a:xfrm>
        </p:spPr>
        <p:txBody>
          <a:bodyPr anchor="ctr"/>
          <a:lstStyle/>
          <a:p>
            <a:pPr marL="0" indent="0">
              <a:buNone/>
            </a:pPr>
            <a:r>
              <a:rPr lang="es-ES_tradnl" sz="4000" i="1" dirty="0"/>
              <a:t>La iglesia debe vivir lo que predica para poder predicar lo que vive, por eso la predicación es por testimonio.</a:t>
            </a:r>
            <a:endParaRPr lang="es-CL" sz="4000" i="1" dirty="0"/>
          </a:p>
          <a:p>
            <a:endParaRPr lang="es-ES"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386497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3397017"/>
            <a:ext cx="7766936" cy="673100"/>
          </a:xfrm>
        </p:spPr>
        <p:txBody>
          <a:bodyPr>
            <a:normAutofit/>
          </a:bodyPr>
          <a:lstStyle/>
          <a:p>
            <a:r>
              <a:rPr lang="es-ES" sz="3200" i="1" dirty="0" smtClean="0"/>
              <a:t>La unidad espiritual</a:t>
            </a:r>
            <a:endParaRPr lang="es-ES" sz="3200" i="1" dirty="0"/>
          </a:p>
        </p:txBody>
      </p:sp>
      <p:sp>
        <p:nvSpPr>
          <p:cNvPr id="3" name="Subtítulo 2"/>
          <p:cNvSpPr>
            <a:spLocks noGrp="1"/>
          </p:cNvSpPr>
          <p:nvPr>
            <p:ph type="subTitle" idx="1"/>
          </p:nvPr>
        </p:nvSpPr>
        <p:spPr>
          <a:xfrm>
            <a:off x="1507067" y="4381033"/>
            <a:ext cx="7766936" cy="1096899"/>
          </a:xfrm>
        </p:spPr>
        <p:txBody>
          <a:bodyPr>
            <a:normAutofit/>
          </a:bodyPr>
          <a:lstStyle/>
          <a:p>
            <a:r>
              <a:rPr lang="es-ES" sz="4000" dirty="0" smtClean="0"/>
              <a:t>Tem</a:t>
            </a:r>
            <a:r>
              <a:rPr lang="es-ES_tradnl" sz="4000" dirty="0" smtClean="0"/>
              <a:t>ática-I Unánimes 2015</a:t>
            </a:r>
            <a:endParaRPr lang="es-ES" sz="40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Título 1"/>
          <p:cNvSpPr txBox="1">
            <a:spLocks/>
          </p:cNvSpPr>
          <p:nvPr/>
        </p:nvSpPr>
        <p:spPr>
          <a:xfrm>
            <a:off x="1659467" y="1854200"/>
            <a:ext cx="7766936" cy="190500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9600" dirty="0" smtClean="0"/>
              <a:t>Seamos UNO</a:t>
            </a:r>
            <a:endParaRPr lang="es-ES" sz="9600" dirty="0"/>
          </a:p>
        </p:txBody>
      </p:sp>
      <p:pic>
        <p:nvPicPr>
          <p:cNvPr id="7" name="Imagen 6"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7924" y="5331091"/>
            <a:ext cx="1170352" cy="1462940"/>
          </a:xfrm>
          <a:prstGeom prst="rect">
            <a:avLst/>
          </a:prstGeom>
        </p:spPr>
      </p:pic>
    </p:spTree>
    <p:extLst>
      <p:ext uri="{BB962C8B-B14F-4D97-AF65-F5344CB8AC3E}">
        <p14:creationId xmlns:p14="http://schemas.microsoft.com/office/powerpoint/2010/main" val="1925473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3500" tmFilter="0, 0; .2, .5; .8, .5; 1, 0"/>
                                        <p:tgtEl>
                                          <p:spTgt spid="5">
                                            <p:txEl>
                                              <p:pRg st="0" end="0"/>
                                            </p:txEl>
                                          </p:spTgt>
                                        </p:tgtEl>
                                      </p:cBhvr>
                                    </p:animEffect>
                                    <p:animScale>
                                      <p:cBhvr>
                                        <p:cTn id="7" dur="1750" autoRev="1" fill="hold"/>
                                        <p:tgtEl>
                                          <p:spTgt spid="5">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5400" dirty="0" smtClean="0"/>
              <a:t>UNÁNIMES</a:t>
            </a:r>
            <a:endParaRPr lang="es-ES" sz="5400" dirty="0"/>
          </a:p>
        </p:txBody>
      </p:sp>
      <p:sp>
        <p:nvSpPr>
          <p:cNvPr id="3" name="Marcador de contenido 2"/>
          <p:cNvSpPr>
            <a:spLocks noGrp="1"/>
          </p:cNvSpPr>
          <p:nvPr>
            <p:ph idx="1"/>
          </p:nvPr>
        </p:nvSpPr>
        <p:spPr>
          <a:xfrm>
            <a:off x="677334" y="1742303"/>
            <a:ext cx="9076266" cy="4299059"/>
          </a:xfrm>
        </p:spPr>
        <p:txBody>
          <a:bodyPr>
            <a:normAutofit/>
          </a:bodyPr>
          <a:lstStyle/>
          <a:p>
            <a:pPr marL="0" indent="0">
              <a:buNone/>
            </a:pPr>
            <a:r>
              <a:rPr lang="es-ES_tradnl" sz="3200" dirty="0"/>
              <a:t>Texto Base: Hechos 2. 46-47</a:t>
            </a:r>
            <a:r>
              <a:rPr lang="es-ES_tradnl" sz="3200" dirty="0" smtClean="0"/>
              <a:t>.</a:t>
            </a:r>
            <a:endParaRPr lang="es-CL" sz="3200" dirty="0"/>
          </a:p>
          <a:p>
            <a:pPr algn="just"/>
            <a:r>
              <a:rPr lang="es-ES" sz="3200" i="1" dirty="0"/>
              <a:t>Y perseverando </a:t>
            </a:r>
            <a:r>
              <a:rPr lang="es-ES" sz="3200" b="1" i="1" u="sng" dirty="0"/>
              <a:t>unánimes</a:t>
            </a:r>
            <a:r>
              <a:rPr lang="es-ES" sz="3200" i="1" dirty="0"/>
              <a:t> cada día en el templo, y partiendo el pan en las casas, comían juntos con alegría y sencillez de corazón,</a:t>
            </a:r>
            <a:r>
              <a:rPr lang="es-ES" sz="3200" b="1" i="1" dirty="0"/>
              <a:t> </a:t>
            </a:r>
            <a:r>
              <a:rPr lang="es-ES" sz="3200" i="1" dirty="0"/>
              <a:t>alabando a Dios, y teniendo favor con todo el pueblo. Y el Señor añadía cada día a la iglesia los que habían de ser salvos.</a:t>
            </a:r>
            <a:r>
              <a:rPr lang="es-ES" sz="3200" b="1" i="1" dirty="0"/>
              <a:t> </a:t>
            </a:r>
            <a:endParaRPr lang="es-CL" sz="3200" dirty="0"/>
          </a:p>
          <a:p>
            <a:pPr marL="0" indent="0">
              <a:buNone/>
            </a:pPr>
            <a:endParaRPr lang="es-CL" dirty="0"/>
          </a:p>
          <a:p>
            <a:endParaRPr lang="es-ES"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7893661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
        <p:nvSpPr>
          <p:cNvPr id="2" name="Título 1"/>
          <p:cNvSpPr>
            <a:spLocks noGrp="1"/>
          </p:cNvSpPr>
          <p:nvPr>
            <p:ph type="title"/>
          </p:nvPr>
        </p:nvSpPr>
        <p:spPr>
          <a:xfrm>
            <a:off x="677334" y="247136"/>
            <a:ext cx="8596668" cy="1186250"/>
          </a:xfrm>
        </p:spPr>
        <p:txBody>
          <a:bodyPr>
            <a:normAutofit/>
          </a:bodyPr>
          <a:lstStyle/>
          <a:p>
            <a:r>
              <a:rPr lang="es-ES" sz="5400" dirty="0" smtClean="0"/>
              <a:t>PROP</a:t>
            </a:r>
            <a:r>
              <a:rPr lang="es-ES_tradnl" sz="5400" dirty="0" smtClean="0"/>
              <a:t>ÓSITO</a:t>
            </a:r>
            <a:endParaRPr lang="es-ES" sz="5400" dirty="0"/>
          </a:p>
        </p:txBody>
      </p:sp>
      <p:sp>
        <p:nvSpPr>
          <p:cNvPr id="3" name="Marcador de contenido 2"/>
          <p:cNvSpPr>
            <a:spLocks noGrp="1"/>
          </p:cNvSpPr>
          <p:nvPr>
            <p:ph idx="1"/>
          </p:nvPr>
        </p:nvSpPr>
        <p:spPr>
          <a:xfrm>
            <a:off x="1092200" y="1308100"/>
            <a:ext cx="8191500" cy="4448744"/>
          </a:xfrm>
        </p:spPr>
        <p:txBody>
          <a:bodyPr>
            <a:normAutofit fontScale="92500" lnSpcReduction="10000"/>
          </a:bodyPr>
          <a:lstStyle/>
          <a:p>
            <a:pPr lvl="0" algn="just"/>
            <a:r>
              <a:rPr lang="es-ES_tradnl" sz="2400" dirty="0" smtClean="0"/>
              <a:t>Que </a:t>
            </a:r>
            <a:r>
              <a:rPr lang="es-ES_tradnl" sz="2400" dirty="0"/>
              <a:t>cada joven pueda </a:t>
            </a:r>
            <a:r>
              <a:rPr lang="es-ES_tradnl" sz="2400" dirty="0" smtClean="0"/>
              <a:t>entender:</a:t>
            </a:r>
          </a:p>
          <a:p>
            <a:pPr marL="0" lvl="0" indent="0" algn="just">
              <a:buNone/>
            </a:pPr>
            <a:r>
              <a:rPr lang="es-ES_tradnl" sz="2400" dirty="0"/>
              <a:t>E</a:t>
            </a:r>
            <a:r>
              <a:rPr lang="es-ES_tradnl" sz="2400" dirty="0" smtClean="0"/>
              <a:t>l </a:t>
            </a:r>
            <a:r>
              <a:rPr lang="es-ES_tradnl" sz="2400" dirty="0"/>
              <a:t>verdadero sentido bíblico de la iglesia del Señor. </a:t>
            </a:r>
            <a:endParaRPr lang="es-ES_tradnl" sz="2400" dirty="0" smtClean="0"/>
          </a:p>
          <a:p>
            <a:pPr marL="0" lvl="0" indent="0" algn="just">
              <a:buNone/>
            </a:pPr>
            <a:r>
              <a:rPr lang="es-ES_tradnl" sz="2400" dirty="0" smtClean="0"/>
              <a:t>Considerando su:</a:t>
            </a:r>
          </a:p>
          <a:p>
            <a:pPr marL="457200" lvl="0" indent="-457200" algn="just">
              <a:buFont typeface="+mj-lt"/>
              <a:buAutoNum type="arabicPeriod"/>
            </a:pPr>
            <a:r>
              <a:rPr lang="es-ES_tradnl" sz="2400" dirty="0" smtClean="0"/>
              <a:t>Sencillez</a:t>
            </a:r>
          </a:p>
          <a:p>
            <a:pPr marL="457200" lvl="0" indent="-457200" algn="just">
              <a:buFont typeface="+mj-lt"/>
              <a:buAutoNum type="arabicPeriod"/>
            </a:pPr>
            <a:r>
              <a:rPr lang="es-ES_tradnl" sz="2400" dirty="0"/>
              <a:t>P</a:t>
            </a:r>
            <a:r>
              <a:rPr lang="es-ES_tradnl" sz="2400" dirty="0" smtClean="0"/>
              <a:t>otente amor</a:t>
            </a:r>
          </a:p>
          <a:p>
            <a:pPr marL="457200" lvl="0" indent="-457200" algn="just">
              <a:buFont typeface="+mj-lt"/>
              <a:buAutoNum type="arabicPeriod"/>
            </a:pPr>
            <a:r>
              <a:rPr lang="es-ES_tradnl" sz="2400" dirty="0"/>
              <a:t>S</a:t>
            </a:r>
            <a:r>
              <a:rPr lang="es-ES_tradnl" sz="2400" dirty="0" smtClean="0"/>
              <a:t>u </a:t>
            </a:r>
            <a:r>
              <a:rPr lang="es-ES_tradnl" sz="2400" dirty="0"/>
              <a:t>alto sentido de </a:t>
            </a:r>
            <a:r>
              <a:rPr lang="es-ES_tradnl" sz="2400" dirty="0" smtClean="0"/>
              <a:t>comunidad</a:t>
            </a:r>
          </a:p>
          <a:p>
            <a:pPr marL="457200" lvl="0" indent="-457200" algn="just">
              <a:buFont typeface="+mj-lt"/>
              <a:buAutoNum type="arabicPeriod"/>
            </a:pPr>
            <a:r>
              <a:rPr lang="es-ES_tradnl" sz="2400" dirty="0"/>
              <a:t>Y</a:t>
            </a:r>
            <a:r>
              <a:rPr lang="es-ES_tradnl" sz="2400" dirty="0" smtClean="0"/>
              <a:t> </a:t>
            </a:r>
            <a:r>
              <a:rPr lang="es-ES_tradnl" sz="2400" dirty="0"/>
              <a:t>una profunda dirección por medio del Espíritu Santo, característica fundamental también del sentido de ser una iglesia pentecostal. Haciendo de esto una guía para su vida en conjunto con su iglesia. Dando alta estima a la relación con sus hermanos en la fe.</a:t>
            </a:r>
            <a:endParaRPr lang="es-CL" sz="2400" dirty="0"/>
          </a:p>
          <a:p>
            <a:endParaRPr lang="es-ES"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Tree>
    <p:extLst>
      <p:ext uri="{BB962C8B-B14F-4D97-AF65-F5344CB8AC3E}">
        <p14:creationId xmlns:p14="http://schemas.microsoft.com/office/powerpoint/2010/main" val="760658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5234" y="609600"/>
            <a:ext cx="8596668" cy="1320800"/>
          </a:xfrm>
        </p:spPr>
        <p:txBody>
          <a:bodyPr>
            <a:normAutofit/>
          </a:bodyPr>
          <a:lstStyle/>
          <a:p>
            <a:r>
              <a:rPr lang="es-ES" sz="5400" dirty="0" smtClean="0"/>
              <a:t>OBJETIVO</a:t>
            </a:r>
            <a:endParaRPr lang="es-ES" sz="5400" dirty="0"/>
          </a:p>
        </p:txBody>
      </p:sp>
      <p:sp>
        <p:nvSpPr>
          <p:cNvPr id="3" name="Marcador de contenido 2"/>
          <p:cNvSpPr>
            <a:spLocks noGrp="1"/>
          </p:cNvSpPr>
          <p:nvPr>
            <p:ph idx="1"/>
          </p:nvPr>
        </p:nvSpPr>
        <p:spPr>
          <a:xfrm>
            <a:off x="385234" y="1930400"/>
            <a:ext cx="11501966" cy="3880773"/>
          </a:xfrm>
        </p:spPr>
        <p:txBody>
          <a:bodyPr>
            <a:normAutofit/>
          </a:bodyPr>
          <a:lstStyle/>
          <a:p>
            <a:pPr marL="0" indent="0">
              <a:buNone/>
            </a:pPr>
            <a:r>
              <a:rPr lang="es-ES_tradnl" sz="2400" i="1" dirty="0"/>
              <a:t>El objetivo es que en cada plenaria se logre una enseñanza </a:t>
            </a:r>
            <a:r>
              <a:rPr lang="es-ES_tradnl" sz="2400" i="1" dirty="0" smtClean="0"/>
              <a:t>acerca                        </a:t>
            </a:r>
            <a:r>
              <a:rPr lang="es-ES_tradnl" sz="2400" i="1" dirty="0"/>
              <a:t>de la unidad de la </a:t>
            </a:r>
            <a:r>
              <a:rPr lang="es-ES_tradnl" sz="2400" i="1" dirty="0" smtClean="0"/>
              <a:t>iglesia.</a:t>
            </a:r>
            <a:endParaRPr lang="es-CL" sz="2400" i="1" dirty="0"/>
          </a:p>
          <a:p>
            <a:pPr marL="0" indent="0">
              <a:buNone/>
            </a:pPr>
            <a:endParaRPr lang="es-CL" dirty="0"/>
          </a:p>
          <a:p>
            <a:pPr lvl="0"/>
            <a:r>
              <a:rPr lang="es-ES_tradnl" sz="2400" dirty="0"/>
              <a:t>Marzo: Seamos Uno (La unidad espiritual).</a:t>
            </a:r>
            <a:endParaRPr lang="es-CL" sz="2400" dirty="0"/>
          </a:p>
          <a:p>
            <a:pPr lvl="0"/>
            <a:r>
              <a:rPr lang="es-ES_tradnl" sz="2400" dirty="0"/>
              <a:t>Abril: </a:t>
            </a:r>
            <a:r>
              <a:rPr lang="es-ES_tradnl" sz="2400" dirty="0" smtClean="0"/>
              <a:t>Todos </a:t>
            </a:r>
            <a:r>
              <a:rPr lang="es-ES_tradnl" sz="2400" dirty="0"/>
              <a:t>en el ministerio (La unidad en la </a:t>
            </a:r>
            <a:r>
              <a:rPr lang="es-ES_tradnl" sz="2400" dirty="0" smtClean="0"/>
              <a:t>edificación, dones y ministerios).</a:t>
            </a:r>
            <a:endParaRPr lang="es-CL" sz="2400" dirty="0"/>
          </a:p>
          <a:p>
            <a:pPr lvl="0"/>
            <a:r>
              <a:rPr lang="es-ES_tradnl" sz="2400" dirty="0"/>
              <a:t>Mayo: ¡</a:t>
            </a:r>
            <a:r>
              <a:rPr lang="es-ES_tradnl" sz="2400" dirty="0" smtClean="0"/>
              <a:t>Yo te apaño! (La </a:t>
            </a:r>
            <a:r>
              <a:rPr lang="es-ES_tradnl" sz="2400" dirty="0"/>
              <a:t>unidad en los problemas).</a:t>
            </a:r>
            <a:endParaRPr lang="es-CL" sz="2400" dirty="0"/>
          </a:p>
          <a:p>
            <a:pPr lvl="0"/>
            <a:r>
              <a:rPr lang="es-ES_tradnl" sz="2400" dirty="0"/>
              <a:t>Junio: ¡</a:t>
            </a:r>
            <a:r>
              <a:rPr lang="es-ES_tradnl" sz="2400" dirty="0" smtClean="0"/>
              <a:t>Regocijaos! </a:t>
            </a:r>
            <a:r>
              <a:rPr lang="es-ES_tradnl" sz="2400" dirty="0"/>
              <a:t>(La unidad en </a:t>
            </a:r>
            <a:r>
              <a:rPr lang="es-ES_tradnl" sz="2400" dirty="0" smtClean="0"/>
              <a:t>el compartir).</a:t>
            </a:r>
            <a:endParaRPr lang="es-CL" sz="2400" dirty="0"/>
          </a:p>
          <a:p>
            <a:endParaRPr lang="es-ES" dirty="0"/>
          </a:p>
        </p:txBody>
      </p:sp>
      <p:sp>
        <p:nvSpPr>
          <p:cNvPr id="4" name="CuadroTexto 3"/>
          <p:cNvSpPr txBox="1"/>
          <p:nvPr/>
        </p:nvSpPr>
        <p:spPr>
          <a:xfrm>
            <a:off x="673100" y="6449413"/>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369356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3397017"/>
            <a:ext cx="7766936" cy="673100"/>
          </a:xfrm>
        </p:spPr>
        <p:txBody>
          <a:bodyPr>
            <a:normAutofit/>
          </a:bodyPr>
          <a:lstStyle/>
          <a:p>
            <a:r>
              <a:rPr lang="es-ES" sz="3200" i="1" dirty="0" smtClean="0"/>
              <a:t>La unidad espiritual</a:t>
            </a:r>
            <a:endParaRPr lang="es-ES" sz="3200" i="1" dirty="0"/>
          </a:p>
        </p:txBody>
      </p:sp>
      <p:sp>
        <p:nvSpPr>
          <p:cNvPr id="3" name="Subtítulo 2"/>
          <p:cNvSpPr>
            <a:spLocks noGrp="1"/>
          </p:cNvSpPr>
          <p:nvPr>
            <p:ph type="subTitle" idx="1"/>
          </p:nvPr>
        </p:nvSpPr>
        <p:spPr>
          <a:xfrm>
            <a:off x="1507067" y="4381033"/>
            <a:ext cx="7766936" cy="1096899"/>
          </a:xfrm>
        </p:spPr>
        <p:txBody>
          <a:bodyPr>
            <a:normAutofit/>
          </a:bodyPr>
          <a:lstStyle/>
          <a:p>
            <a:r>
              <a:rPr lang="es-ES" sz="4000" dirty="0" smtClean="0"/>
              <a:t>Tem</a:t>
            </a:r>
            <a:r>
              <a:rPr lang="es-ES_tradnl" sz="4000" dirty="0" smtClean="0"/>
              <a:t>ática-I Unánimes 2015</a:t>
            </a:r>
            <a:endParaRPr lang="es-ES" sz="40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sp>
        <p:nvSpPr>
          <p:cNvPr id="5" name="Título 1"/>
          <p:cNvSpPr txBox="1">
            <a:spLocks/>
          </p:cNvSpPr>
          <p:nvPr/>
        </p:nvSpPr>
        <p:spPr>
          <a:xfrm>
            <a:off x="1659467" y="1854200"/>
            <a:ext cx="7766936" cy="190500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S" sz="9600" dirty="0" smtClean="0"/>
              <a:t>Seamos UNO</a:t>
            </a:r>
            <a:endParaRPr lang="es-ES" sz="9600" dirty="0"/>
          </a:p>
        </p:txBody>
      </p:sp>
      <p:pic>
        <p:nvPicPr>
          <p:cNvPr id="7" name="Imagen 6"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87924" y="5331091"/>
            <a:ext cx="1170352" cy="1462940"/>
          </a:xfrm>
          <a:prstGeom prst="rect">
            <a:avLst/>
          </a:prstGeom>
        </p:spPr>
      </p:pic>
    </p:spTree>
    <p:extLst>
      <p:ext uri="{BB962C8B-B14F-4D97-AF65-F5344CB8AC3E}">
        <p14:creationId xmlns:p14="http://schemas.microsoft.com/office/powerpoint/2010/main" val="1204462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3100" y="273223"/>
            <a:ext cx="8596668" cy="1023961"/>
          </a:xfrm>
        </p:spPr>
        <p:txBody>
          <a:bodyPr>
            <a:normAutofit/>
          </a:bodyPr>
          <a:lstStyle/>
          <a:p>
            <a:r>
              <a:rPr lang="es-ES" sz="5400" dirty="0" smtClean="0"/>
              <a:t>Hechos 2.42-47</a:t>
            </a:r>
            <a:endParaRPr lang="es-ES" sz="5400" dirty="0"/>
          </a:p>
        </p:txBody>
      </p:sp>
      <p:sp>
        <p:nvSpPr>
          <p:cNvPr id="3" name="Marcador de contenido 2"/>
          <p:cNvSpPr>
            <a:spLocks noGrp="1"/>
          </p:cNvSpPr>
          <p:nvPr>
            <p:ph idx="1"/>
          </p:nvPr>
        </p:nvSpPr>
        <p:spPr>
          <a:xfrm>
            <a:off x="2274276" y="1445011"/>
            <a:ext cx="6615724" cy="4758782"/>
          </a:xfrm>
        </p:spPr>
        <p:txBody>
          <a:bodyPr>
            <a:normAutofit/>
          </a:bodyPr>
          <a:lstStyle/>
          <a:p>
            <a:pPr marL="0" indent="0">
              <a:buNone/>
            </a:pPr>
            <a:r>
              <a:rPr lang="es-ES" sz="2400" baseline="30000" dirty="0">
                <a:solidFill>
                  <a:schemeClr val="accent1">
                    <a:lumMod val="60000"/>
                    <a:lumOff val="40000"/>
                  </a:schemeClr>
                </a:solidFill>
              </a:rPr>
              <a:t>42</a:t>
            </a:r>
            <a:r>
              <a:rPr lang="es-ES" sz="2400" baseline="30000" dirty="0"/>
              <a:t> y decidieron vivir como una gran familia. Y cada día los apóstoles compartían con ellos las enseñanzas acerca de Dios y de Jesús, y también celebraban la Cena del Señor y oraban juntos. </a:t>
            </a:r>
          </a:p>
          <a:p>
            <a:pPr marL="0" indent="0">
              <a:buNone/>
            </a:pPr>
            <a:r>
              <a:rPr lang="es-ES" sz="2400" baseline="30000" dirty="0">
                <a:solidFill>
                  <a:schemeClr val="accent1">
                    <a:lumMod val="60000"/>
                    <a:lumOff val="40000"/>
                  </a:schemeClr>
                </a:solidFill>
              </a:rPr>
              <a:t>43</a:t>
            </a:r>
            <a:r>
              <a:rPr lang="es-ES" sz="2400" baseline="30000" dirty="0"/>
              <a:t> Al ver los milagros y las maravillas que hacían los apóstoles, la gente se quedaba asombrada. </a:t>
            </a:r>
          </a:p>
          <a:p>
            <a:pPr marL="0" indent="0">
              <a:buNone/>
            </a:pPr>
            <a:r>
              <a:rPr lang="es-ES" sz="2400" baseline="30000" dirty="0">
                <a:solidFill>
                  <a:schemeClr val="accent1">
                    <a:lumMod val="60000"/>
                    <a:lumOff val="40000"/>
                  </a:schemeClr>
                </a:solidFill>
              </a:rPr>
              <a:t>44 </a:t>
            </a:r>
            <a:r>
              <a:rPr lang="es-ES" sz="2400" baseline="30000" dirty="0"/>
              <a:t>Los seguidores de Jesús compartían unos con otros lo que tenían</a:t>
            </a:r>
            <a:r>
              <a:rPr lang="es-ES" sz="2400" baseline="30000" dirty="0" smtClean="0"/>
              <a:t>.</a:t>
            </a:r>
          </a:p>
          <a:p>
            <a:pPr marL="0" indent="0">
              <a:buNone/>
            </a:pPr>
            <a:r>
              <a:rPr lang="es-ES" sz="2400" baseline="30000" dirty="0" smtClean="0">
                <a:solidFill>
                  <a:schemeClr val="accent1">
                    <a:lumMod val="60000"/>
                    <a:lumOff val="40000"/>
                  </a:schemeClr>
                </a:solidFill>
              </a:rPr>
              <a:t>45</a:t>
            </a:r>
            <a:r>
              <a:rPr lang="es-ES" sz="2400" baseline="30000" dirty="0" smtClean="0"/>
              <a:t> </a:t>
            </a:r>
            <a:r>
              <a:rPr lang="es-ES" sz="2400" baseline="30000" dirty="0"/>
              <a:t>Vendían sus propiedades y repartían el dinero entre todos</a:t>
            </a:r>
            <a:r>
              <a:rPr lang="es-ES" sz="2400" baseline="30000" dirty="0" smtClean="0"/>
              <a:t>. </a:t>
            </a:r>
            <a:r>
              <a:rPr lang="es-ES" sz="2400" baseline="30000" dirty="0"/>
              <a:t>A cada uno le daban según lo que necesitaba</a:t>
            </a:r>
            <a:r>
              <a:rPr lang="es-ES" sz="2400" baseline="30000" dirty="0" smtClean="0"/>
              <a:t>.</a:t>
            </a:r>
          </a:p>
          <a:p>
            <a:pPr marL="0" indent="0">
              <a:buNone/>
            </a:pPr>
            <a:r>
              <a:rPr lang="es-ES" sz="2400" baseline="30000" dirty="0" smtClean="0">
                <a:solidFill>
                  <a:schemeClr val="accent1">
                    <a:lumMod val="60000"/>
                    <a:lumOff val="40000"/>
                  </a:schemeClr>
                </a:solidFill>
              </a:rPr>
              <a:t>46 </a:t>
            </a:r>
            <a:r>
              <a:rPr lang="es-ES" sz="2400" baseline="30000" dirty="0"/>
              <a:t>Además, todos los días iban al templo y celebraban la Cena del Señor, y compartían la comida con cariño y alegría. </a:t>
            </a:r>
            <a:endParaRPr lang="es-ES" sz="2400" baseline="30000" dirty="0" smtClean="0"/>
          </a:p>
          <a:p>
            <a:pPr marL="0" indent="0">
              <a:buNone/>
            </a:pPr>
            <a:r>
              <a:rPr lang="es-ES" sz="2400" baseline="30000" dirty="0" smtClean="0">
                <a:solidFill>
                  <a:schemeClr val="accent1">
                    <a:lumMod val="60000"/>
                    <a:lumOff val="40000"/>
                  </a:schemeClr>
                </a:solidFill>
              </a:rPr>
              <a:t>47</a:t>
            </a:r>
            <a:r>
              <a:rPr lang="es-ES" sz="2400" baseline="30000" dirty="0" smtClean="0"/>
              <a:t> </a:t>
            </a:r>
            <a:r>
              <a:rPr lang="es-ES" sz="2400" baseline="30000" dirty="0"/>
              <a:t>Juntos alababan a Dios, y todos en la ciudad los querían. Cada día el Señor hacía que muchos creyeran en él y se salvaran. De ese modo, el grupo de sus seguidores se iba haciendo cada vez más grande. </a:t>
            </a:r>
            <a:endParaRPr lang="es-ES" sz="2400" baseline="30000" dirty="0" smtClean="0"/>
          </a:p>
          <a:p>
            <a:pPr marL="0" indent="0">
              <a:buNone/>
            </a:pPr>
            <a:r>
              <a:rPr lang="es-ES" sz="2400" baseline="30000" dirty="0" err="1" smtClean="0"/>
              <a:t>Versi</a:t>
            </a:r>
            <a:r>
              <a:rPr lang="es-ES_tradnl" sz="2400" baseline="30000" dirty="0" smtClean="0"/>
              <a:t>ón TLA: Traducción Lenguaje Actual.</a:t>
            </a:r>
            <a:endParaRPr lang="es-ES" sz="2400" baseline="30000" dirty="0"/>
          </a:p>
        </p:txBody>
      </p:sp>
      <p:sp>
        <p:nvSpPr>
          <p:cNvPr id="4" name="CuadroTexto 3"/>
          <p:cNvSpPr txBox="1"/>
          <p:nvPr/>
        </p:nvSpPr>
        <p:spPr>
          <a:xfrm>
            <a:off x="673100" y="6437056"/>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745790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5400" dirty="0" smtClean="0"/>
              <a:t>3 ideas erróneas</a:t>
            </a:r>
            <a:endParaRPr lang="es-ES" sz="5400" dirty="0"/>
          </a:p>
        </p:txBody>
      </p:sp>
      <p:sp>
        <p:nvSpPr>
          <p:cNvPr id="3" name="Marcador de contenido 2"/>
          <p:cNvSpPr>
            <a:spLocks noGrp="1"/>
          </p:cNvSpPr>
          <p:nvPr>
            <p:ph idx="1"/>
          </p:nvPr>
        </p:nvSpPr>
        <p:spPr>
          <a:xfrm>
            <a:off x="252970" y="2496066"/>
            <a:ext cx="8903387" cy="3545297"/>
          </a:xfrm>
        </p:spPr>
        <p:txBody>
          <a:bodyPr>
            <a:normAutofit/>
          </a:bodyPr>
          <a:lstStyle/>
          <a:p>
            <a:pPr lvl="0"/>
            <a:r>
              <a:rPr lang="es-ES" sz="2400" dirty="0"/>
              <a:t>El evangelio es una religión más. </a:t>
            </a:r>
            <a:r>
              <a:rPr lang="es-ES" sz="2400" dirty="0" smtClean="0"/>
              <a:t>(sin entendimiento</a:t>
            </a:r>
            <a:r>
              <a:rPr lang="es-ES" sz="2400" dirty="0"/>
              <a:t>)</a:t>
            </a:r>
            <a:endParaRPr lang="es-CL" sz="2400" dirty="0"/>
          </a:p>
          <a:p>
            <a:pPr lvl="0"/>
            <a:r>
              <a:rPr lang="es-ES" sz="2400" dirty="0"/>
              <a:t>La iglesia sólo busca nuevos miembros. </a:t>
            </a:r>
            <a:r>
              <a:rPr lang="es-ES" sz="2400" dirty="0" smtClean="0"/>
              <a:t>(sin verdad)</a:t>
            </a:r>
            <a:endParaRPr lang="es-CL" sz="2400" dirty="0"/>
          </a:p>
          <a:p>
            <a:pPr lvl="0"/>
            <a:r>
              <a:rPr lang="es-ES" sz="2400" dirty="0"/>
              <a:t>Hay que ser de determinada forma para entrar a la </a:t>
            </a:r>
            <a:r>
              <a:rPr lang="es-ES" sz="2400" dirty="0" smtClean="0"/>
              <a:t>iglesia. (sin </a:t>
            </a:r>
            <a:r>
              <a:rPr lang="es-ES" sz="2400" dirty="0" err="1" smtClean="0"/>
              <a:t>comprensi</a:t>
            </a:r>
            <a:r>
              <a:rPr lang="es-ES_tradnl" sz="2400" dirty="0" smtClean="0"/>
              <a:t>ón</a:t>
            </a:r>
            <a:r>
              <a:rPr lang="es-ES" sz="2400" dirty="0"/>
              <a:t>)</a:t>
            </a:r>
            <a:endParaRPr lang="es-CL" sz="2400" dirty="0"/>
          </a:p>
          <a:p>
            <a:pPr marL="0" indent="0">
              <a:buNone/>
            </a:pPr>
            <a:endParaRPr lang="es-ES" sz="16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2039723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5400" dirty="0" smtClean="0"/>
              <a:t>5 conflictos comunes</a:t>
            </a:r>
            <a:endParaRPr lang="es-ES" sz="5400" dirty="0"/>
          </a:p>
        </p:txBody>
      </p:sp>
      <p:sp>
        <p:nvSpPr>
          <p:cNvPr id="3" name="Marcador de contenido 2"/>
          <p:cNvSpPr>
            <a:spLocks noGrp="1"/>
          </p:cNvSpPr>
          <p:nvPr>
            <p:ph idx="1"/>
          </p:nvPr>
        </p:nvSpPr>
        <p:spPr/>
        <p:txBody>
          <a:bodyPr>
            <a:normAutofit/>
          </a:bodyPr>
          <a:lstStyle/>
          <a:p>
            <a:r>
              <a:rPr lang="es-ES" sz="2000" dirty="0"/>
              <a:t>¿Por qué tengo que ser un religioso?</a:t>
            </a:r>
            <a:endParaRPr lang="es-CL" sz="2000" dirty="0"/>
          </a:p>
          <a:p>
            <a:r>
              <a:rPr lang="es-ES" sz="2000" dirty="0"/>
              <a:t>¿Por qué tengo que ir a la iglesia?</a:t>
            </a:r>
            <a:endParaRPr lang="es-CL" sz="2000" dirty="0"/>
          </a:p>
          <a:p>
            <a:r>
              <a:rPr lang="es-ES" sz="2000" dirty="0"/>
              <a:t>¿Por qué lo único que quiere mi familia es sólo que asista a la iglesia?</a:t>
            </a:r>
            <a:endParaRPr lang="es-CL" sz="2000" dirty="0"/>
          </a:p>
          <a:p>
            <a:r>
              <a:rPr lang="es-ES" sz="2000" dirty="0"/>
              <a:t>¿Por qué tengo que ponerme corbata o vestido para ir a la iglesia?</a:t>
            </a:r>
            <a:endParaRPr lang="es-CL" sz="2000" dirty="0"/>
          </a:p>
          <a:p>
            <a:r>
              <a:rPr lang="es-ES" sz="2000" dirty="0"/>
              <a:t>¿Si peco o hago algo malo, no puedo ir a la iglesia</a:t>
            </a:r>
            <a:r>
              <a:rPr lang="es-ES" sz="2000" dirty="0" smtClean="0"/>
              <a:t>?</a:t>
            </a:r>
            <a:endParaRPr lang="es-CL" sz="20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0010894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6234" y="2654300"/>
            <a:ext cx="8596668" cy="1320800"/>
          </a:xfrm>
        </p:spPr>
        <p:txBody>
          <a:bodyPr>
            <a:normAutofit/>
          </a:bodyPr>
          <a:lstStyle/>
          <a:p>
            <a:r>
              <a:rPr lang="es-ES" sz="5400" dirty="0" smtClean="0"/>
              <a:t>Un </a:t>
            </a:r>
            <a:r>
              <a:rPr lang="es-ES_tradnl" sz="5400" dirty="0" smtClean="0"/>
              <a:t>pequeño testimonio</a:t>
            </a:r>
            <a:endParaRPr lang="es-ES" sz="5400" dirty="0"/>
          </a:p>
        </p:txBody>
      </p:sp>
      <p:sp>
        <p:nvSpPr>
          <p:cNvPr id="4" name="CuadroTexto 3"/>
          <p:cNvSpPr txBox="1"/>
          <p:nvPr/>
        </p:nvSpPr>
        <p:spPr>
          <a:xfrm>
            <a:off x="673100" y="6424699"/>
            <a:ext cx="10744200" cy="369332"/>
          </a:xfrm>
          <a:prstGeom prst="rect">
            <a:avLst/>
          </a:prstGeom>
          <a:noFill/>
        </p:spPr>
        <p:txBody>
          <a:bodyPr wrap="square" rtlCol="0">
            <a:spAutoFit/>
          </a:bodyPr>
          <a:lstStyle/>
          <a:p>
            <a:pPr algn="ctr"/>
            <a:r>
              <a:rPr lang="es-ES" dirty="0" smtClean="0">
                <a:solidFill>
                  <a:schemeClr val="bg1">
                    <a:lumMod val="65000"/>
                  </a:schemeClr>
                </a:solidFill>
              </a:rPr>
              <a:t>Juventud Primera en San Bernardo</a:t>
            </a:r>
            <a:endParaRPr lang="es-ES" dirty="0">
              <a:solidFill>
                <a:schemeClr val="bg1">
                  <a:lumMod val="65000"/>
                </a:schemeClr>
              </a:solidFill>
            </a:endParaRPr>
          </a:p>
        </p:txBody>
      </p:sp>
      <p:pic>
        <p:nvPicPr>
          <p:cNvPr id="6" name="Imagen 5" descr="unanimes2015trans.png"/>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07024" y="5472323"/>
            <a:ext cx="1170352" cy="1462940"/>
          </a:xfrm>
          <a:prstGeom prst="rect">
            <a:avLst/>
          </a:prstGeom>
        </p:spPr>
      </p:pic>
    </p:spTree>
    <p:extLst>
      <p:ext uri="{BB962C8B-B14F-4D97-AF65-F5344CB8AC3E}">
        <p14:creationId xmlns:p14="http://schemas.microsoft.com/office/powerpoint/2010/main" val="1899058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344</TotalTime>
  <Words>766</Words>
  <Application>Microsoft Macintosh PowerPoint</Application>
  <PresentationFormat>Panorámica</PresentationFormat>
  <Paragraphs>84</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Trebuchet MS</vt:lpstr>
      <vt:lpstr>Wingdings 3</vt:lpstr>
      <vt:lpstr>Arial</vt:lpstr>
      <vt:lpstr>Faceta</vt:lpstr>
      <vt:lpstr>La verdadera realidad de  la iglesia del Señor</vt:lpstr>
      <vt:lpstr>UNÁNIMES</vt:lpstr>
      <vt:lpstr>PROPÓSITO</vt:lpstr>
      <vt:lpstr>OBJETIVO</vt:lpstr>
      <vt:lpstr>La unidad espiritual</vt:lpstr>
      <vt:lpstr>Hechos 2.42-47</vt:lpstr>
      <vt:lpstr>3 ideas erróneas</vt:lpstr>
      <vt:lpstr>5 conflictos comunes</vt:lpstr>
      <vt:lpstr>Un pequeño testimonio</vt:lpstr>
      <vt:lpstr>el significado verdadero y sorprendeeente de ser iglesia del Señor. </vt:lpstr>
      <vt:lpstr>¿Qué es la Iglesia?</vt:lpstr>
      <vt:lpstr>¿Para qué sirve la iglesia?</vt:lpstr>
      <vt:lpstr>Para mantener viva la fe</vt:lpstr>
      <vt:lpstr>Para mantener viva la esperanza</vt:lpstr>
      <vt:lpstr>Para mantener vivo el amor</vt:lpstr>
      <vt:lpstr>Ven y Ve</vt:lpstr>
      <vt:lpstr>La unidad espiritual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unidad espiritual</dc:title>
  <dc:creator>Usuario de Microsoft Office</dc:creator>
  <cp:lastModifiedBy>Usuario de Microsoft Office</cp:lastModifiedBy>
  <cp:revision>18</cp:revision>
  <dcterms:created xsi:type="dcterms:W3CDTF">2015-03-17T22:35:24Z</dcterms:created>
  <dcterms:modified xsi:type="dcterms:W3CDTF">2015-03-21T04:23:43Z</dcterms:modified>
</cp:coreProperties>
</file>