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6" r:id="rId1"/>
  </p:sldMasterIdLst>
  <p:sldIdLst>
    <p:sldId id="256" r:id="rId2"/>
    <p:sldId id="258" r:id="rId3"/>
    <p:sldId id="257" r:id="rId4"/>
    <p:sldId id="259" r:id="rId5"/>
    <p:sldId id="267" r:id="rId6"/>
    <p:sldId id="272" r:id="rId7"/>
    <p:sldId id="260" r:id="rId8"/>
    <p:sldId id="261" r:id="rId9"/>
    <p:sldId id="262" r:id="rId10"/>
    <p:sldId id="263" r:id="rId11"/>
    <p:sldId id="264" r:id="rId12"/>
    <p:sldId id="266" r:id="rId13"/>
    <p:sldId id="269" r:id="rId14"/>
    <p:sldId id="270" r:id="rId15"/>
    <p:sldId id="271"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p:restoredTop sz="94719"/>
  </p:normalViewPr>
  <p:slideViewPr>
    <p:cSldViewPr snapToGrid="0" snapToObjects="1">
      <p:cViewPr varScale="1">
        <p:scale>
          <a:sx n="92" d="100"/>
          <a:sy n="92" d="100"/>
        </p:scale>
        <p:origin x="72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_tradnl" smtClean="0"/>
              <a:t>Clic para editar título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772104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5017728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_tradnl" smtClean="0"/>
              <a:t>Clic para editar título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_tradnl"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819997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505175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_tradnl" smtClean="0"/>
              <a:t>Clic para editar título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_tradnl"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2517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_tradnl" smtClean="0"/>
              <a:t>Clic para editar título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_tradnl"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836903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643195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_tradnl" smtClean="0"/>
              <a:t>Clic para editar título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034514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_tradnl" smtClean="0"/>
              <a:t>Clic para editar título</a:t>
            </a:r>
            <a:endParaRPr lang="en-US" dirty="0"/>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6534480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08518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0234577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64686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_tradnl" smtClean="0"/>
              <a:t>Clic para editar título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309383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129033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_tradnl" smtClean="0"/>
              <a:t>Clic para editar título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329132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_tradnl" smtClean="0"/>
              <a:t>Clic para editar título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smtClean="0"/>
              <a:t>Arrastre la imagen al marcador de posición o haga clic en el icono para agregar</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4/18/15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2803216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_tradnl" smtClean="0"/>
              <a:t>Clic para editar título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4/18/15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277849958"/>
      </p:ext>
    </p:extLst>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 id="2147483968" r:id="rId12"/>
    <p:sldLayoutId id="2147483969" r:id="rId13"/>
    <p:sldLayoutId id="2147483970" r:id="rId14"/>
    <p:sldLayoutId id="2147483971" r:id="rId15"/>
    <p:sldLayoutId id="2147483972" r:id="rId16"/>
  </p:sldLayoutIdLst>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11946" y="3394154"/>
            <a:ext cx="7766936" cy="1093608"/>
          </a:xfrm>
        </p:spPr>
        <p:txBody>
          <a:bodyPr>
            <a:normAutofit/>
          </a:bodyPr>
          <a:lstStyle/>
          <a:p>
            <a:pPr algn="l"/>
            <a:r>
              <a:rPr lang="es-ES" sz="3200" i="1" dirty="0" smtClean="0">
                <a:ln w="0"/>
                <a:solidFill>
                  <a:schemeClr val="accent1">
                    <a:lumMod val="75000"/>
                  </a:schemeClr>
                </a:solidFill>
                <a:effectLst>
                  <a:outerShdw blurRad="38100" dist="25400" dir="5400000" algn="ctr" rotWithShape="0">
                    <a:srgbClr val="6E747A">
                      <a:alpha val="43000"/>
                    </a:srgbClr>
                  </a:outerShdw>
                </a:effectLst>
              </a:rPr>
              <a:t>La verdadera realidad de </a:t>
            </a:r>
            <a:br>
              <a:rPr lang="es-ES" sz="3200" i="1" dirty="0" smtClean="0">
                <a:ln w="0"/>
                <a:solidFill>
                  <a:schemeClr val="accent1">
                    <a:lumMod val="75000"/>
                  </a:schemeClr>
                </a:solidFill>
                <a:effectLst>
                  <a:outerShdw blurRad="38100" dist="25400" dir="5400000" algn="ctr" rotWithShape="0">
                    <a:srgbClr val="6E747A">
                      <a:alpha val="43000"/>
                    </a:srgbClr>
                  </a:outerShdw>
                </a:effectLst>
              </a:rPr>
            </a:br>
            <a:r>
              <a:rPr lang="es-ES" sz="3200" i="1" dirty="0" smtClean="0">
                <a:ln w="0"/>
                <a:solidFill>
                  <a:schemeClr val="accent1">
                    <a:lumMod val="75000"/>
                  </a:schemeClr>
                </a:solidFill>
                <a:effectLst>
                  <a:outerShdw blurRad="38100" dist="25400" dir="5400000" algn="ctr" rotWithShape="0">
                    <a:srgbClr val="6E747A">
                      <a:alpha val="43000"/>
                    </a:srgbClr>
                  </a:outerShdw>
                </a:effectLst>
              </a:rPr>
              <a:t>la iglesia del Señor</a:t>
            </a:r>
            <a:endParaRPr lang="es-ES" sz="3200" i="1" dirty="0">
              <a:ln w="0"/>
              <a:solidFill>
                <a:schemeClr val="accent1">
                  <a:lumMod val="75000"/>
                </a:schemeClr>
              </a:solidFill>
              <a:effectLst>
                <a:outerShdw blurRad="38100" dist="25400" dir="5400000" algn="ctr" rotWithShape="0">
                  <a:srgbClr val="6E747A">
                    <a:alpha val="43000"/>
                  </a:srgbClr>
                </a:outerShdw>
              </a:effectLst>
            </a:endParaRPr>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
        <p:nvSpPr>
          <p:cNvPr id="5" name="Título 1"/>
          <p:cNvSpPr txBox="1">
            <a:spLocks/>
          </p:cNvSpPr>
          <p:nvPr/>
        </p:nvSpPr>
        <p:spPr>
          <a:xfrm>
            <a:off x="3151545" y="1462712"/>
            <a:ext cx="7766936" cy="2181721"/>
          </a:xfrm>
          <a:prstGeom prst="rect">
            <a:avLst/>
          </a:prstGeom>
          <a:noFill/>
          <a:ln>
            <a:noFill/>
          </a:ln>
          <a:effectLst>
            <a:glow rad="1358900">
              <a:schemeClr val="accent1">
                <a:alpha val="66000"/>
              </a:schemeClr>
            </a:glow>
            <a:outerShdw blurRad="50800" dist="50800" dir="5400000" algn="ctr" rotWithShape="0">
              <a:srgbClr val="000000">
                <a:alpha val="0"/>
              </a:srgbClr>
            </a:outerShdw>
          </a:effectLst>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s-ES" sz="11500" dirty="0" smtClean="0">
                <a:effectLst>
                  <a:glow rad="63500">
                    <a:schemeClr val="accent1">
                      <a:satMod val="175000"/>
                      <a:alpha val="35000"/>
                    </a:schemeClr>
                  </a:glow>
                </a:effectLst>
              </a:rPr>
              <a:t>UN</a:t>
            </a:r>
            <a:r>
              <a:rPr lang="es-ES_tradnl" sz="11500" dirty="0" smtClean="0">
                <a:effectLst>
                  <a:glow rad="63500">
                    <a:schemeClr val="accent1">
                      <a:satMod val="175000"/>
                      <a:alpha val="35000"/>
                    </a:schemeClr>
                  </a:glow>
                </a:effectLst>
              </a:rPr>
              <a:t>ÁNIMES</a:t>
            </a:r>
            <a:endParaRPr lang="es-ES" sz="11500" dirty="0">
              <a:effectLst>
                <a:glow rad="63500">
                  <a:schemeClr val="accent1">
                    <a:satMod val="175000"/>
                    <a:alpha val="35000"/>
                  </a:schemeClr>
                </a:glow>
              </a:effectLst>
            </a:endParaRPr>
          </a:p>
        </p:txBody>
      </p:sp>
      <p:pic>
        <p:nvPicPr>
          <p:cNvPr id="9" name="Imagen 8"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12699" y="1357706"/>
            <a:ext cx="2799247" cy="3499060"/>
          </a:xfrm>
          <a:prstGeom prst="rect">
            <a:avLst/>
          </a:prstGeom>
        </p:spPr>
      </p:pic>
    </p:spTree>
    <p:extLst>
      <p:ext uri="{BB962C8B-B14F-4D97-AF65-F5344CB8AC3E}">
        <p14:creationId xmlns:p14="http://schemas.microsoft.com/office/powerpoint/2010/main" val="783368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1216" y="105063"/>
            <a:ext cx="8596668" cy="1377374"/>
          </a:xfrm>
        </p:spPr>
        <p:txBody>
          <a:bodyPr>
            <a:normAutofit fontScale="90000"/>
          </a:bodyPr>
          <a:lstStyle/>
          <a:p>
            <a:r>
              <a:rPr lang="es-CL" sz="5400" dirty="0" smtClean="0">
                <a:solidFill>
                  <a:srgbClr val="FF0000"/>
                </a:solidFill>
              </a:rPr>
              <a:t>Dones </a:t>
            </a:r>
            <a:r>
              <a:rPr lang="es-CL" sz="5400" dirty="0">
                <a:solidFill>
                  <a:srgbClr val="FF0000"/>
                </a:solidFill>
              </a:rPr>
              <a:t>(descripción)</a:t>
            </a:r>
            <a:br>
              <a:rPr lang="es-CL" sz="5400" dirty="0">
                <a:solidFill>
                  <a:srgbClr val="FF0000"/>
                </a:solidFill>
              </a:rPr>
            </a:br>
            <a:endParaRPr lang="es-CL" sz="5400" dirty="0">
              <a:solidFill>
                <a:srgbClr val="FF0000"/>
              </a:solidFill>
            </a:endParaRPr>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graphicFrame>
        <p:nvGraphicFramePr>
          <p:cNvPr id="7" name="6 Marcador de contenido"/>
          <p:cNvGraphicFramePr>
            <a:graphicFrameLocks noGrp="1"/>
          </p:cNvGraphicFramePr>
          <p:nvPr>
            <p:ph idx="1"/>
            <p:extLst>
              <p:ext uri="{D42A27DB-BD31-4B8C-83A1-F6EECF244321}">
                <p14:modId xmlns:p14="http://schemas.microsoft.com/office/powerpoint/2010/main" val="1469348094"/>
              </p:ext>
            </p:extLst>
          </p:nvPr>
        </p:nvGraphicFramePr>
        <p:xfrm>
          <a:off x="507024" y="1564702"/>
          <a:ext cx="8229600" cy="3533297"/>
        </p:xfrm>
        <a:graphic>
          <a:graphicData uri="http://schemas.openxmlformats.org/drawingml/2006/table">
            <a:tbl>
              <a:tblPr firstRow="1" bandRow="1">
                <a:tableStyleId>{46F890A9-2807-4EBB-B81D-B2AA78EC7F39}</a:tableStyleId>
              </a:tblPr>
              <a:tblGrid>
                <a:gridCol w="4114800"/>
                <a:gridCol w="4114800"/>
              </a:tblGrid>
              <a:tr h="637697">
                <a:tc>
                  <a:txBody>
                    <a:bodyPr/>
                    <a:lstStyle/>
                    <a:p>
                      <a:pPr algn="ctr"/>
                      <a:r>
                        <a:rPr lang="es-CL" sz="3200" dirty="0" smtClean="0"/>
                        <a:t>NO</a:t>
                      </a:r>
                      <a:endParaRPr lang="es-CL" sz="3200" dirty="0"/>
                    </a:p>
                  </a:txBody>
                  <a:tcPr/>
                </a:tc>
                <a:tc>
                  <a:txBody>
                    <a:bodyPr/>
                    <a:lstStyle/>
                    <a:p>
                      <a:pPr algn="ctr"/>
                      <a:r>
                        <a:rPr lang="es-CL" sz="3200" dirty="0" smtClean="0"/>
                        <a:t>SI</a:t>
                      </a:r>
                      <a:endParaRPr lang="es-CL" sz="3200" dirty="0"/>
                    </a:p>
                  </a:txBody>
                  <a:tcPr/>
                </a:tc>
              </a:tr>
              <a:tr h="370840">
                <a:tc>
                  <a:txBody>
                    <a:bodyPr/>
                    <a:lstStyle/>
                    <a:p>
                      <a:pPr algn="ctr"/>
                      <a:r>
                        <a:rPr lang="es-CL" sz="3200" baseline="0" dirty="0" smtClean="0"/>
                        <a:t>RECOMPENSA</a:t>
                      </a:r>
                      <a:endParaRPr lang="es-CL" sz="3200" dirty="0"/>
                    </a:p>
                  </a:txBody>
                  <a:tcPr/>
                </a:tc>
                <a:tc>
                  <a:txBody>
                    <a:bodyPr/>
                    <a:lstStyle/>
                    <a:p>
                      <a:pPr algn="ctr"/>
                      <a:r>
                        <a:rPr lang="es-CL" sz="3200" baseline="0" dirty="0" smtClean="0"/>
                        <a:t>REGALO</a:t>
                      </a:r>
                      <a:endParaRPr lang="es-CL" sz="3200" dirty="0"/>
                    </a:p>
                  </a:txBody>
                  <a:tcPr/>
                </a:tc>
              </a:tr>
              <a:tr h="370840">
                <a:tc>
                  <a:txBody>
                    <a:bodyPr/>
                    <a:lstStyle/>
                    <a:p>
                      <a:pPr algn="ctr"/>
                      <a:r>
                        <a:rPr lang="es-CL" sz="3200" dirty="0" smtClean="0"/>
                        <a:t>MATERIALES</a:t>
                      </a:r>
                      <a:endParaRPr lang="es-CL" sz="3200" dirty="0"/>
                    </a:p>
                  </a:txBody>
                  <a:tcPr/>
                </a:tc>
                <a:tc>
                  <a:txBody>
                    <a:bodyPr/>
                    <a:lstStyle/>
                    <a:p>
                      <a:pPr algn="ctr"/>
                      <a:r>
                        <a:rPr lang="es-CL" sz="3200" dirty="0" smtClean="0"/>
                        <a:t>ESPIRITUALES</a:t>
                      </a:r>
                      <a:endParaRPr lang="es-CL" sz="3200" dirty="0"/>
                    </a:p>
                  </a:txBody>
                  <a:tcPr/>
                </a:tc>
              </a:tr>
              <a:tr h="370840">
                <a:tc>
                  <a:txBody>
                    <a:bodyPr/>
                    <a:lstStyle/>
                    <a:p>
                      <a:pPr algn="ctr"/>
                      <a:r>
                        <a:rPr lang="es-CL" sz="3200" dirty="0" smtClean="0"/>
                        <a:t>TODOS</a:t>
                      </a:r>
                      <a:endParaRPr lang="es-CL" sz="3200" dirty="0"/>
                    </a:p>
                  </a:txBody>
                  <a:tcPr/>
                </a:tc>
                <a:tc>
                  <a:txBody>
                    <a:bodyPr/>
                    <a:lstStyle/>
                    <a:p>
                      <a:pPr algn="ctr"/>
                      <a:r>
                        <a:rPr lang="es-CL" sz="3200" dirty="0" smtClean="0"/>
                        <a:t>HIJOS DE DIOS</a:t>
                      </a:r>
                      <a:endParaRPr lang="es-CL" sz="3200" dirty="0"/>
                    </a:p>
                  </a:txBody>
                  <a:tcPr/>
                </a:tc>
              </a:tr>
              <a:tr h="370840">
                <a:tc>
                  <a:txBody>
                    <a:bodyPr/>
                    <a:lstStyle/>
                    <a:p>
                      <a:pPr algn="ctr"/>
                      <a:r>
                        <a:rPr lang="es-CL" sz="3200" dirty="0" smtClean="0"/>
                        <a:t>NATURAL</a:t>
                      </a:r>
                      <a:endParaRPr lang="es-CL" sz="3200" dirty="0"/>
                    </a:p>
                  </a:txBody>
                  <a:tcPr/>
                </a:tc>
                <a:tc>
                  <a:txBody>
                    <a:bodyPr/>
                    <a:lstStyle/>
                    <a:p>
                      <a:pPr algn="ctr"/>
                      <a:r>
                        <a:rPr lang="es-CL" sz="3200" dirty="0" smtClean="0"/>
                        <a:t>SOBRENATURAL</a:t>
                      </a:r>
                      <a:endParaRPr lang="es-CL" sz="3200" dirty="0"/>
                    </a:p>
                  </a:txBody>
                  <a:tcPr/>
                </a:tc>
              </a:tr>
              <a:tr h="370840">
                <a:tc>
                  <a:txBody>
                    <a:bodyPr/>
                    <a:lstStyle/>
                    <a:p>
                      <a:pPr algn="ctr"/>
                      <a:r>
                        <a:rPr lang="es-CL" sz="3200" dirty="0" smtClean="0"/>
                        <a:t>APRENDIDOS</a:t>
                      </a:r>
                      <a:endParaRPr lang="es-CL" sz="3200" dirty="0"/>
                    </a:p>
                  </a:txBody>
                  <a:tcPr/>
                </a:tc>
                <a:tc>
                  <a:txBody>
                    <a:bodyPr/>
                    <a:lstStyle/>
                    <a:p>
                      <a:pPr algn="ctr"/>
                      <a:r>
                        <a:rPr lang="es-CL" sz="3200" dirty="0" smtClean="0"/>
                        <a:t>AÑADIDOS</a:t>
                      </a:r>
                      <a:endParaRPr lang="es-CL" sz="3200" dirty="0"/>
                    </a:p>
                  </a:txBody>
                  <a:tcPr/>
                </a:tc>
              </a:tr>
            </a:tbl>
          </a:graphicData>
        </a:graphic>
      </p:graphicFrame>
    </p:spTree>
    <p:extLst>
      <p:ext uri="{BB962C8B-B14F-4D97-AF65-F5344CB8AC3E}">
        <p14:creationId xmlns:p14="http://schemas.microsoft.com/office/powerpoint/2010/main" val="1899058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8005" y="4631118"/>
            <a:ext cx="9808653" cy="2434477"/>
          </a:xfrm>
        </p:spPr>
        <p:txBody>
          <a:bodyPr anchor="b">
            <a:normAutofit/>
          </a:bodyPr>
          <a:lstStyle/>
          <a:p>
            <a:r>
              <a:rPr lang="es-CL" sz="5400" dirty="0">
                <a:solidFill>
                  <a:srgbClr val="FF0000"/>
                </a:solidFill>
              </a:rPr>
              <a:t>Dios es el que constituye (v.11)</a:t>
            </a:r>
            <a:br>
              <a:rPr lang="es-CL" sz="5400" dirty="0">
                <a:solidFill>
                  <a:srgbClr val="FF0000"/>
                </a:solidFill>
              </a:rPr>
            </a:br>
            <a:endParaRPr lang="es-ES" sz="5400" dirty="0">
              <a:solidFill>
                <a:srgbClr val="FF0000"/>
              </a:solidFill>
            </a:endParaRPr>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7924" y="0"/>
            <a:ext cx="1170352" cy="1462940"/>
          </a:xfrm>
          <a:prstGeom prst="rect">
            <a:avLst/>
          </a:prstGeom>
        </p:spPr>
      </p:pic>
      <p:sp>
        <p:nvSpPr>
          <p:cNvPr id="3" name="CuadroTexto 2"/>
          <p:cNvSpPr txBox="1"/>
          <p:nvPr/>
        </p:nvSpPr>
        <p:spPr>
          <a:xfrm>
            <a:off x="1258276" y="2034885"/>
            <a:ext cx="8575964" cy="1754326"/>
          </a:xfrm>
          <a:prstGeom prst="rect">
            <a:avLst/>
          </a:prstGeom>
          <a:noFill/>
        </p:spPr>
        <p:txBody>
          <a:bodyPr wrap="square" rtlCol="0">
            <a:spAutoFit/>
          </a:bodyPr>
          <a:lstStyle/>
          <a:p>
            <a:pPr marL="457200" indent="-457200">
              <a:buFont typeface="Wingdings" charset="2"/>
              <a:buChar char="ü"/>
            </a:pPr>
            <a:r>
              <a:rPr lang="es-ES" sz="3600" dirty="0" smtClean="0"/>
              <a:t>Somos Llamados</a:t>
            </a:r>
          </a:p>
          <a:p>
            <a:pPr marL="457200" indent="-457200">
              <a:buFont typeface="Wingdings" charset="2"/>
              <a:buChar char="ü"/>
            </a:pPr>
            <a:r>
              <a:rPr lang="es-ES" sz="3600" dirty="0" smtClean="0"/>
              <a:t>Nuestro llamado no es nuestro</a:t>
            </a:r>
          </a:p>
          <a:p>
            <a:pPr marL="457200" indent="-457200">
              <a:buFont typeface="Wingdings" charset="2"/>
              <a:buChar char="ü"/>
            </a:pPr>
            <a:r>
              <a:rPr lang="es-ES" sz="3600" dirty="0" smtClean="0"/>
              <a:t>El llamado de Dios es nuestra </a:t>
            </a:r>
            <a:r>
              <a:rPr lang="es-ES" sz="3600" dirty="0" err="1" smtClean="0"/>
              <a:t>garant</a:t>
            </a:r>
            <a:r>
              <a:rPr lang="es-ES_tradnl" sz="3600" dirty="0" err="1" smtClean="0"/>
              <a:t>ía</a:t>
            </a:r>
            <a:endParaRPr lang="es-ES" sz="3600" dirty="0"/>
          </a:p>
        </p:txBody>
      </p:sp>
    </p:spTree>
    <p:extLst>
      <p:ext uri="{BB962C8B-B14F-4D97-AF65-F5344CB8AC3E}">
        <p14:creationId xmlns:p14="http://schemas.microsoft.com/office/powerpoint/2010/main" val="20772113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0661" y="129886"/>
            <a:ext cx="8596668" cy="2714625"/>
          </a:xfrm>
        </p:spPr>
        <p:txBody>
          <a:bodyPr>
            <a:normAutofit/>
          </a:bodyPr>
          <a:lstStyle/>
          <a:p>
            <a:r>
              <a:rPr lang="es-CL" sz="5400" dirty="0">
                <a:solidFill>
                  <a:srgbClr val="FF0000"/>
                </a:solidFill>
              </a:rPr>
              <a:t>Propósito medio (v.12)</a:t>
            </a:r>
            <a:br>
              <a:rPr lang="es-CL" sz="5400" dirty="0">
                <a:solidFill>
                  <a:srgbClr val="FF0000"/>
                </a:solidFill>
              </a:rPr>
            </a:br>
            <a:endParaRPr lang="es-ES" sz="5400" dirty="0">
              <a:solidFill>
                <a:srgbClr val="FF0000"/>
              </a:solidFill>
            </a:endParaRPr>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
        <p:nvSpPr>
          <p:cNvPr id="3" name="CuadroTexto 2"/>
          <p:cNvSpPr txBox="1"/>
          <p:nvPr/>
        </p:nvSpPr>
        <p:spPr>
          <a:xfrm>
            <a:off x="673100" y="2096313"/>
            <a:ext cx="9323133" cy="2062103"/>
          </a:xfrm>
          <a:prstGeom prst="rect">
            <a:avLst/>
          </a:prstGeom>
          <a:noFill/>
        </p:spPr>
        <p:txBody>
          <a:bodyPr wrap="square" rtlCol="0">
            <a:spAutoFit/>
          </a:bodyPr>
          <a:lstStyle/>
          <a:p>
            <a:pPr marL="457200" indent="-457200">
              <a:buFont typeface="Wingdings" charset="2"/>
              <a:buChar char="ü"/>
            </a:pPr>
            <a:r>
              <a:rPr lang="es-ES" sz="3200" dirty="0" smtClean="0"/>
              <a:t>Con el llamado no basta</a:t>
            </a:r>
          </a:p>
          <a:p>
            <a:pPr marL="457200" indent="-457200">
              <a:buFont typeface="Wingdings" charset="2"/>
              <a:buChar char="ü"/>
            </a:pPr>
            <a:r>
              <a:rPr lang="es-ES" sz="3200" dirty="0" smtClean="0"/>
              <a:t>Dios desea perfeccionarte</a:t>
            </a:r>
          </a:p>
          <a:p>
            <a:pPr marL="457200" indent="-457200">
              <a:buFont typeface="Wingdings" charset="2"/>
              <a:buChar char="ü"/>
            </a:pPr>
            <a:r>
              <a:rPr lang="es-ES" sz="3200" dirty="0" smtClean="0"/>
              <a:t>T</a:t>
            </a:r>
            <a:r>
              <a:rPr lang="es-ES_tradnl" sz="3200" dirty="0" smtClean="0"/>
              <a:t>ú perfeccionamiento no tiene que ver contigo, sino con la iglesia.</a:t>
            </a:r>
            <a:endParaRPr lang="es-ES" sz="3200" dirty="0"/>
          </a:p>
        </p:txBody>
      </p:sp>
    </p:spTree>
    <p:extLst>
      <p:ext uri="{BB962C8B-B14F-4D97-AF65-F5344CB8AC3E}">
        <p14:creationId xmlns:p14="http://schemas.microsoft.com/office/powerpoint/2010/main" val="983631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0475" y="246529"/>
            <a:ext cx="8596668" cy="1320800"/>
          </a:xfrm>
        </p:spPr>
        <p:txBody>
          <a:bodyPr>
            <a:normAutofit fontScale="90000"/>
          </a:bodyPr>
          <a:lstStyle/>
          <a:p>
            <a:r>
              <a:rPr lang="es-CL" sz="6000" dirty="0">
                <a:solidFill>
                  <a:srgbClr val="FF0000"/>
                </a:solidFill>
              </a:rPr>
              <a:t>Propósito final (v.13)</a:t>
            </a:r>
            <a:r>
              <a:rPr lang="es-CL" sz="4000" dirty="0">
                <a:solidFill>
                  <a:srgbClr val="FF0000"/>
                </a:solidFill>
              </a:rPr>
              <a:t/>
            </a:r>
            <a:br>
              <a:rPr lang="es-CL" sz="4000" dirty="0">
                <a:solidFill>
                  <a:srgbClr val="FF0000"/>
                </a:solidFill>
              </a:rPr>
            </a:br>
            <a:endParaRPr lang="es-ES" sz="4000" dirty="0">
              <a:solidFill>
                <a:srgbClr val="FF0000"/>
              </a:solidFill>
            </a:endParaRPr>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
        <p:nvSpPr>
          <p:cNvPr id="5" name="CuadroTexto 4"/>
          <p:cNvSpPr txBox="1"/>
          <p:nvPr/>
        </p:nvSpPr>
        <p:spPr>
          <a:xfrm>
            <a:off x="1496291" y="2479964"/>
            <a:ext cx="6040582" cy="830997"/>
          </a:xfrm>
          <a:prstGeom prst="rect">
            <a:avLst/>
          </a:prstGeom>
          <a:noFill/>
        </p:spPr>
        <p:txBody>
          <a:bodyPr wrap="square" rtlCol="0">
            <a:spAutoFit/>
          </a:bodyPr>
          <a:lstStyle/>
          <a:p>
            <a:pPr marL="285750" indent="-285750">
              <a:buFont typeface="Wingdings" charset="2"/>
              <a:buChar char="ü"/>
            </a:pPr>
            <a:r>
              <a:rPr lang="es-ES" sz="4800" dirty="0" smtClean="0"/>
              <a:t>Ser como Cristo</a:t>
            </a:r>
            <a:endParaRPr lang="es-ES" sz="4800" dirty="0"/>
          </a:p>
        </p:txBody>
      </p:sp>
    </p:spTree>
    <p:extLst>
      <p:ext uri="{BB962C8B-B14F-4D97-AF65-F5344CB8AC3E}">
        <p14:creationId xmlns:p14="http://schemas.microsoft.com/office/powerpoint/2010/main" val="889023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3261" y="235527"/>
            <a:ext cx="10447866" cy="1320800"/>
          </a:xfrm>
        </p:spPr>
        <p:txBody>
          <a:bodyPr>
            <a:noAutofit/>
          </a:bodyPr>
          <a:lstStyle/>
          <a:p>
            <a:r>
              <a:rPr lang="es-CL" sz="5400" dirty="0">
                <a:solidFill>
                  <a:srgbClr val="FF0000"/>
                </a:solidFill>
              </a:rPr>
              <a:t>El porqué del perfeccionamiento (v.14)</a:t>
            </a:r>
            <a:br>
              <a:rPr lang="es-CL" sz="5400" dirty="0">
                <a:solidFill>
                  <a:srgbClr val="FF0000"/>
                </a:solidFill>
              </a:rPr>
            </a:br>
            <a:endParaRPr lang="es-ES" sz="5400" dirty="0">
              <a:solidFill>
                <a:srgbClr val="FF0000"/>
              </a:solidFill>
            </a:endParaRPr>
          </a:p>
        </p:txBody>
      </p:sp>
      <p:sp>
        <p:nvSpPr>
          <p:cNvPr id="3" name="Marcador de contenido 2"/>
          <p:cNvSpPr>
            <a:spLocks noGrp="1"/>
          </p:cNvSpPr>
          <p:nvPr>
            <p:ph idx="1"/>
          </p:nvPr>
        </p:nvSpPr>
        <p:spPr>
          <a:xfrm>
            <a:off x="677334" y="2840182"/>
            <a:ext cx="8596668" cy="3201180"/>
          </a:xfrm>
        </p:spPr>
        <p:txBody>
          <a:bodyPr>
            <a:normAutofit/>
          </a:bodyPr>
          <a:lstStyle/>
          <a:p>
            <a:r>
              <a:rPr lang="es-ES" sz="3200" dirty="0" smtClean="0"/>
              <a:t>Necesitamos perfeccionarnos</a:t>
            </a:r>
          </a:p>
          <a:p>
            <a:r>
              <a:rPr lang="es-ES" sz="3200" dirty="0" smtClean="0"/>
              <a:t>Necesitamos crecer</a:t>
            </a:r>
          </a:p>
          <a:p>
            <a:r>
              <a:rPr lang="es-ES" sz="3200" dirty="0" smtClean="0"/>
              <a:t>Necesitamos madurar</a:t>
            </a:r>
            <a:endParaRPr lang="es-ES" sz="32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Tree>
    <p:extLst>
      <p:ext uri="{BB962C8B-B14F-4D97-AF65-F5344CB8AC3E}">
        <p14:creationId xmlns:p14="http://schemas.microsoft.com/office/powerpoint/2010/main" val="14472676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0242" y="360218"/>
            <a:ext cx="9367211" cy="1320800"/>
          </a:xfrm>
        </p:spPr>
        <p:txBody>
          <a:bodyPr>
            <a:noAutofit/>
          </a:bodyPr>
          <a:lstStyle/>
          <a:p>
            <a:r>
              <a:rPr lang="es-CL" sz="5400" dirty="0"/>
              <a:t>Debemos someternos (v.15)</a:t>
            </a:r>
            <a:endParaRPr lang="es-ES" sz="5400" dirty="0"/>
          </a:p>
        </p:txBody>
      </p:sp>
      <p:sp>
        <p:nvSpPr>
          <p:cNvPr id="3" name="Marcador de contenido 2"/>
          <p:cNvSpPr>
            <a:spLocks noGrp="1"/>
          </p:cNvSpPr>
          <p:nvPr>
            <p:ph idx="1"/>
          </p:nvPr>
        </p:nvSpPr>
        <p:spPr>
          <a:xfrm>
            <a:off x="677334" y="2355273"/>
            <a:ext cx="10295466" cy="3686089"/>
          </a:xfrm>
        </p:spPr>
        <p:txBody>
          <a:bodyPr>
            <a:normAutofit/>
          </a:bodyPr>
          <a:lstStyle/>
          <a:p>
            <a:r>
              <a:rPr lang="es-ES" sz="2400" dirty="0" smtClean="0"/>
              <a:t>Siguiendo la Verdad</a:t>
            </a:r>
          </a:p>
          <a:p>
            <a:r>
              <a:rPr lang="es-ES" sz="2400" dirty="0" smtClean="0"/>
              <a:t>La verdad es Cristo (Yo soy el camino, </a:t>
            </a:r>
            <a:r>
              <a:rPr lang="es-ES" sz="2400" b="1" i="1" u="sng" dirty="0" smtClean="0"/>
              <a:t>la verdad </a:t>
            </a:r>
            <a:r>
              <a:rPr lang="es-ES" sz="2400" dirty="0" smtClean="0"/>
              <a:t>y la vida)</a:t>
            </a:r>
          </a:p>
          <a:p>
            <a:r>
              <a:rPr lang="es-ES" sz="2400" dirty="0" smtClean="0"/>
              <a:t>Debemos seguir y someternos a Cristo</a:t>
            </a:r>
            <a:endParaRPr lang="es-ES" sz="24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Tree>
    <p:extLst>
      <p:ext uri="{BB962C8B-B14F-4D97-AF65-F5344CB8AC3E}">
        <p14:creationId xmlns:p14="http://schemas.microsoft.com/office/powerpoint/2010/main" val="7454256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30758" y="3234549"/>
            <a:ext cx="9186079" cy="673100"/>
          </a:xfrm>
        </p:spPr>
        <p:txBody>
          <a:bodyPr>
            <a:normAutofit/>
          </a:bodyPr>
          <a:lstStyle/>
          <a:p>
            <a:r>
              <a:rPr lang="es-CL" sz="2800" dirty="0" smtClean="0"/>
              <a:t>La </a:t>
            </a:r>
            <a:r>
              <a:rPr lang="es-CL" sz="2800" dirty="0"/>
              <a:t>unidad en la edificación, dones y ministerios.</a:t>
            </a:r>
          </a:p>
        </p:txBody>
      </p:sp>
      <p:sp>
        <p:nvSpPr>
          <p:cNvPr id="3" name="Subtítulo 2"/>
          <p:cNvSpPr>
            <a:spLocks noGrp="1"/>
          </p:cNvSpPr>
          <p:nvPr>
            <p:ph type="subTitle" idx="1"/>
          </p:nvPr>
        </p:nvSpPr>
        <p:spPr>
          <a:xfrm>
            <a:off x="1507067" y="4381033"/>
            <a:ext cx="7766936" cy="1096899"/>
          </a:xfrm>
        </p:spPr>
        <p:txBody>
          <a:bodyPr>
            <a:normAutofit/>
          </a:bodyPr>
          <a:lstStyle/>
          <a:p>
            <a:r>
              <a:rPr lang="es-ES" sz="4000" dirty="0" smtClean="0"/>
              <a:t>Tem</a:t>
            </a:r>
            <a:r>
              <a:rPr lang="es-ES_tradnl" sz="4000" dirty="0" smtClean="0"/>
              <a:t>ática II - Unánimes 2015</a:t>
            </a:r>
            <a:endParaRPr lang="es-ES" sz="40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
        <p:nvSpPr>
          <p:cNvPr id="5" name="Título 1"/>
          <p:cNvSpPr txBox="1">
            <a:spLocks/>
          </p:cNvSpPr>
          <p:nvPr/>
        </p:nvSpPr>
        <p:spPr>
          <a:xfrm>
            <a:off x="415637" y="1529266"/>
            <a:ext cx="9601200" cy="1905000"/>
          </a:xfrm>
          <a:prstGeom prst="rect">
            <a:avLst/>
          </a:prstGeom>
        </p:spPr>
        <p:txBody>
          <a:bodyPr vert="horz" lIns="91440" tIns="45720" rIns="91440" bIns="45720" rtlCol="0" anchor="b">
            <a:normAutofit fontScale="77500" lnSpcReduction="20000"/>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sz="9600" dirty="0"/>
              <a:t>Todos en el </a:t>
            </a:r>
            <a:r>
              <a:rPr lang="es-CL" sz="9600" dirty="0" smtClean="0"/>
              <a:t>ministerio</a:t>
            </a:r>
            <a:endParaRPr lang="es-CL" sz="9600" dirty="0"/>
          </a:p>
        </p:txBody>
      </p:sp>
      <p:pic>
        <p:nvPicPr>
          <p:cNvPr id="7" name="Imagen 6"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7924" y="5331091"/>
            <a:ext cx="1170352" cy="1462940"/>
          </a:xfrm>
          <a:prstGeom prst="rect">
            <a:avLst/>
          </a:prstGeom>
        </p:spPr>
      </p:pic>
    </p:spTree>
    <p:extLst>
      <p:ext uri="{BB962C8B-B14F-4D97-AF65-F5344CB8AC3E}">
        <p14:creationId xmlns:p14="http://schemas.microsoft.com/office/powerpoint/2010/main" val="12724697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5400" dirty="0" smtClean="0"/>
              <a:t>UNÁNIMES</a:t>
            </a:r>
            <a:endParaRPr lang="es-ES" sz="5400" dirty="0"/>
          </a:p>
        </p:txBody>
      </p:sp>
      <p:sp>
        <p:nvSpPr>
          <p:cNvPr id="3" name="Marcador de contenido 2"/>
          <p:cNvSpPr>
            <a:spLocks noGrp="1"/>
          </p:cNvSpPr>
          <p:nvPr>
            <p:ph idx="1"/>
          </p:nvPr>
        </p:nvSpPr>
        <p:spPr>
          <a:xfrm>
            <a:off x="677334" y="1742303"/>
            <a:ext cx="9076266" cy="4299059"/>
          </a:xfrm>
        </p:spPr>
        <p:txBody>
          <a:bodyPr>
            <a:normAutofit/>
          </a:bodyPr>
          <a:lstStyle/>
          <a:p>
            <a:pPr marL="0" indent="0">
              <a:buNone/>
            </a:pPr>
            <a:r>
              <a:rPr lang="es-ES_tradnl" sz="3200" dirty="0"/>
              <a:t>Texto Base: Hechos 2. 46-47</a:t>
            </a:r>
            <a:r>
              <a:rPr lang="es-ES_tradnl" sz="3200" dirty="0" smtClean="0"/>
              <a:t>.</a:t>
            </a:r>
            <a:endParaRPr lang="es-CL" sz="3200" dirty="0"/>
          </a:p>
          <a:p>
            <a:pPr algn="just"/>
            <a:r>
              <a:rPr lang="es-ES" sz="3200" i="1" dirty="0"/>
              <a:t>Y perseverando </a:t>
            </a:r>
            <a:r>
              <a:rPr lang="es-ES" sz="3200" b="1" i="1" u="sng" dirty="0"/>
              <a:t>unánimes</a:t>
            </a:r>
            <a:r>
              <a:rPr lang="es-ES" sz="3200" i="1" dirty="0"/>
              <a:t> cada día en el templo, y partiendo el pan en las casas, comían juntos con alegría y sencillez de corazón,</a:t>
            </a:r>
            <a:r>
              <a:rPr lang="es-ES" sz="3200" b="1" i="1" dirty="0"/>
              <a:t> </a:t>
            </a:r>
            <a:r>
              <a:rPr lang="es-ES" sz="3200" i="1" dirty="0"/>
              <a:t>alabando a Dios, y teniendo favor con todo el pueblo. Y el Señor añadía cada día a la iglesia los que habían de ser salvos.</a:t>
            </a:r>
            <a:r>
              <a:rPr lang="es-ES" sz="3200" b="1" i="1" dirty="0"/>
              <a:t> </a:t>
            </a:r>
            <a:endParaRPr lang="es-CL" sz="3200" dirty="0"/>
          </a:p>
          <a:p>
            <a:pPr marL="0" indent="0">
              <a:buNone/>
            </a:pPr>
            <a:endParaRPr lang="es-CL" dirty="0"/>
          </a:p>
          <a:p>
            <a:endParaRPr lang="es-ES"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789366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
        <p:nvSpPr>
          <p:cNvPr id="2" name="Título 1"/>
          <p:cNvSpPr>
            <a:spLocks noGrp="1"/>
          </p:cNvSpPr>
          <p:nvPr>
            <p:ph type="title"/>
          </p:nvPr>
        </p:nvSpPr>
        <p:spPr>
          <a:xfrm>
            <a:off x="677334" y="247136"/>
            <a:ext cx="8596668" cy="1186250"/>
          </a:xfrm>
        </p:spPr>
        <p:txBody>
          <a:bodyPr>
            <a:normAutofit/>
          </a:bodyPr>
          <a:lstStyle/>
          <a:p>
            <a:r>
              <a:rPr lang="es-ES" sz="5400" dirty="0" smtClean="0"/>
              <a:t>PROP</a:t>
            </a:r>
            <a:r>
              <a:rPr lang="es-ES_tradnl" sz="5400" dirty="0" smtClean="0"/>
              <a:t>ÓSITO</a:t>
            </a:r>
            <a:endParaRPr lang="es-ES" sz="5400" dirty="0"/>
          </a:p>
        </p:txBody>
      </p:sp>
      <p:sp>
        <p:nvSpPr>
          <p:cNvPr id="3" name="Marcador de contenido 2"/>
          <p:cNvSpPr>
            <a:spLocks noGrp="1"/>
          </p:cNvSpPr>
          <p:nvPr>
            <p:ph idx="1"/>
          </p:nvPr>
        </p:nvSpPr>
        <p:spPr>
          <a:xfrm>
            <a:off x="1092200" y="1308100"/>
            <a:ext cx="8191500" cy="4448744"/>
          </a:xfrm>
        </p:spPr>
        <p:txBody>
          <a:bodyPr>
            <a:normAutofit fontScale="92500" lnSpcReduction="10000"/>
          </a:bodyPr>
          <a:lstStyle/>
          <a:p>
            <a:pPr lvl="0" algn="just"/>
            <a:r>
              <a:rPr lang="es-ES_tradnl" sz="2400" dirty="0" smtClean="0"/>
              <a:t>Que </a:t>
            </a:r>
            <a:r>
              <a:rPr lang="es-ES_tradnl" sz="2400" dirty="0"/>
              <a:t>cada joven pueda </a:t>
            </a:r>
            <a:r>
              <a:rPr lang="es-ES_tradnl" sz="2400" dirty="0" smtClean="0"/>
              <a:t>entender:</a:t>
            </a:r>
          </a:p>
          <a:p>
            <a:pPr marL="0" lvl="0" indent="0" algn="just">
              <a:buNone/>
            </a:pPr>
            <a:r>
              <a:rPr lang="es-ES_tradnl" sz="2400" dirty="0"/>
              <a:t>E</a:t>
            </a:r>
            <a:r>
              <a:rPr lang="es-ES_tradnl" sz="2400" dirty="0" smtClean="0"/>
              <a:t>l </a:t>
            </a:r>
            <a:r>
              <a:rPr lang="es-ES_tradnl" sz="2400" dirty="0"/>
              <a:t>verdadero sentido bíblico de la iglesia del Señor. </a:t>
            </a:r>
            <a:endParaRPr lang="es-ES_tradnl" sz="2400" dirty="0" smtClean="0"/>
          </a:p>
          <a:p>
            <a:pPr marL="0" lvl="0" indent="0" algn="just">
              <a:buNone/>
            </a:pPr>
            <a:r>
              <a:rPr lang="es-ES_tradnl" sz="2400" dirty="0" smtClean="0"/>
              <a:t>Considerando su:</a:t>
            </a:r>
          </a:p>
          <a:p>
            <a:pPr marL="457200" lvl="0" indent="-457200" algn="just">
              <a:buFont typeface="+mj-lt"/>
              <a:buAutoNum type="arabicPeriod"/>
            </a:pPr>
            <a:r>
              <a:rPr lang="es-ES_tradnl" sz="2400" dirty="0" smtClean="0"/>
              <a:t>Sencillez</a:t>
            </a:r>
          </a:p>
          <a:p>
            <a:pPr marL="457200" lvl="0" indent="-457200" algn="just">
              <a:buFont typeface="+mj-lt"/>
              <a:buAutoNum type="arabicPeriod"/>
            </a:pPr>
            <a:r>
              <a:rPr lang="es-ES_tradnl" sz="2400" dirty="0"/>
              <a:t>P</a:t>
            </a:r>
            <a:r>
              <a:rPr lang="es-ES_tradnl" sz="2400" dirty="0" smtClean="0"/>
              <a:t>otente amor</a:t>
            </a:r>
          </a:p>
          <a:p>
            <a:pPr marL="457200" lvl="0" indent="-457200" algn="just">
              <a:buFont typeface="+mj-lt"/>
              <a:buAutoNum type="arabicPeriod"/>
            </a:pPr>
            <a:r>
              <a:rPr lang="es-ES_tradnl" sz="2400" dirty="0"/>
              <a:t>S</a:t>
            </a:r>
            <a:r>
              <a:rPr lang="es-ES_tradnl" sz="2400" dirty="0" smtClean="0"/>
              <a:t>u </a:t>
            </a:r>
            <a:r>
              <a:rPr lang="es-ES_tradnl" sz="2400" dirty="0"/>
              <a:t>alto sentido de </a:t>
            </a:r>
            <a:r>
              <a:rPr lang="es-ES_tradnl" sz="2400" dirty="0" smtClean="0"/>
              <a:t>comunidad</a:t>
            </a:r>
          </a:p>
          <a:p>
            <a:pPr marL="457200" lvl="0" indent="-457200" algn="just">
              <a:buFont typeface="+mj-lt"/>
              <a:buAutoNum type="arabicPeriod"/>
            </a:pPr>
            <a:r>
              <a:rPr lang="es-ES_tradnl" sz="2400" dirty="0"/>
              <a:t>Y</a:t>
            </a:r>
            <a:r>
              <a:rPr lang="es-ES_tradnl" sz="2400" dirty="0" smtClean="0"/>
              <a:t> </a:t>
            </a:r>
            <a:r>
              <a:rPr lang="es-ES_tradnl" sz="2400" dirty="0"/>
              <a:t>una profunda dirección por medio del Espíritu Santo, característica fundamental también del sentido de ser una iglesia pentecostal. Haciendo de esto una guía para su vida en conjunto con su iglesia. Dando alta estima a la relación con sus hermanos en la fe.</a:t>
            </a:r>
            <a:endParaRPr lang="es-CL" sz="2400" dirty="0"/>
          </a:p>
          <a:p>
            <a:endParaRPr lang="es-ES"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Tree>
    <p:extLst>
      <p:ext uri="{BB962C8B-B14F-4D97-AF65-F5344CB8AC3E}">
        <p14:creationId xmlns:p14="http://schemas.microsoft.com/office/powerpoint/2010/main" val="760658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5234" y="609600"/>
            <a:ext cx="8596668" cy="1320800"/>
          </a:xfrm>
        </p:spPr>
        <p:txBody>
          <a:bodyPr>
            <a:normAutofit/>
          </a:bodyPr>
          <a:lstStyle/>
          <a:p>
            <a:r>
              <a:rPr lang="es-ES" sz="5400" dirty="0" smtClean="0"/>
              <a:t>OBJETIVO</a:t>
            </a:r>
            <a:endParaRPr lang="es-ES" sz="5400" dirty="0"/>
          </a:p>
        </p:txBody>
      </p:sp>
      <p:sp>
        <p:nvSpPr>
          <p:cNvPr id="3" name="Marcador de contenido 2"/>
          <p:cNvSpPr>
            <a:spLocks noGrp="1"/>
          </p:cNvSpPr>
          <p:nvPr>
            <p:ph idx="1"/>
          </p:nvPr>
        </p:nvSpPr>
        <p:spPr>
          <a:xfrm>
            <a:off x="385234" y="1930400"/>
            <a:ext cx="11501966" cy="3880773"/>
          </a:xfrm>
        </p:spPr>
        <p:txBody>
          <a:bodyPr>
            <a:normAutofit/>
          </a:bodyPr>
          <a:lstStyle/>
          <a:p>
            <a:pPr marL="0" indent="0">
              <a:buNone/>
            </a:pPr>
            <a:r>
              <a:rPr lang="es-ES_tradnl" sz="2400" i="1" dirty="0"/>
              <a:t>El objetivo es que en cada plenaria se logre una enseñanza </a:t>
            </a:r>
            <a:r>
              <a:rPr lang="es-ES_tradnl" sz="2400" i="1" dirty="0" smtClean="0"/>
              <a:t>acerca                        </a:t>
            </a:r>
            <a:r>
              <a:rPr lang="es-ES_tradnl" sz="2400" i="1" dirty="0"/>
              <a:t>de la unidad de la </a:t>
            </a:r>
            <a:r>
              <a:rPr lang="es-ES_tradnl" sz="2400" i="1" dirty="0" smtClean="0"/>
              <a:t>iglesia.</a:t>
            </a:r>
            <a:endParaRPr lang="es-CL" sz="2400" i="1" dirty="0"/>
          </a:p>
          <a:p>
            <a:pPr marL="0" indent="0">
              <a:buNone/>
            </a:pPr>
            <a:endParaRPr lang="es-CL" dirty="0"/>
          </a:p>
          <a:p>
            <a:pPr lvl="0"/>
            <a:r>
              <a:rPr lang="es-ES_tradnl" sz="2400" dirty="0"/>
              <a:t>Marzo: Seamos Uno (La unidad espiritual).</a:t>
            </a:r>
            <a:endParaRPr lang="es-CL" sz="2400" dirty="0"/>
          </a:p>
          <a:p>
            <a:pPr lvl="0"/>
            <a:r>
              <a:rPr lang="es-ES_tradnl" sz="2400" dirty="0"/>
              <a:t>Abril: </a:t>
            </a:r>
            <a:r>
              <a:rPr lang="es-ES_tradnl" sz="2400" dirty="0" smtClean="0"/>
              <a:t>Todos </a:t>
            </a:r>
            <a:r>
              <a:rPr lang="es-ES_tradnl" sz="2400" dirty="0"/>
              <a:t>en el ministerio (La unidad en la </a:t>
            </a:r>
            <a:r>
              <a:rPr lang="es-ES_tradnl" sz="2400" dirty="0" smtClean="0"/>
              <a:t>edificación, dones y ministerios).</a:t>
            </a:r>
            <a:endParaRPr lang="es-CL" sz="2400" dirty="0"/>
          </a:p>
          <a:p>
            <a:pPr lvl="0"/>
            <a:r>
              <a:rPr lang="es-ES_tradnl" sz="2400" dirty="0"/>
              <a:t>Mayo: ¡</a:t>
            </a:r>
            <a:r>
              <a:rPr lang="es-ES_tradnl" sz="2400" dirty="0" smtClean="0"/>
              <a:t>Yo te apaño! (La </a:t>
            </a:r>
            <a:r>
              <a:rPr lang="es-ES_tradnl" sz="2400" dirty="0"/>
              <a:t>unidad en los problemas).</a:t>
            </a:r>
            <a:endParaRPr lang="es-CL" sz="2400" dirty="0"/>
          </a:p>
          <a:p>
            <a:pPr lvl="0"/>
            <a:r>
              <a:rPr lang="es-ES_tradnl" sz="2400" dirty="0"/>
              <a:t>Junio: ¡</a:t>
            </a:r>
            <a:r>
              <a:rPr lang="es-ES_tradnl" sz="2400" dirty="0" smtClean="0"/>
              <a:t>Regocijaos! </a:t>
            </a:r>
            <a:r>
              <a:rPr lang="es-ES_tradnl" sz="2400" dirty="0"/>
              <a:t>(La unidad en </a:t>
            </a:r>
            <a:r>
              <a:rPr lang="es-ES_tradnl" sz="2400" dirty="0" smtClean="0"/>
              <a:t>el compartir).</a:t>
            </a:r>
            <a:endParaRPr lang="es-CL" sz="2400" dirty="0"/>
          </a:p>
          <a:p>
            <a:endParaRPr lang="es-ES" dirty="0"/>
          </a:p>
        </p:txBody>
      </p:sp>
      <p:sp>
        <p:nvSpPr>
          <p:cNvPr id="4" name="CuadroTexto 3"/>
          <p:cNvSpPr txBox="1"/>
          <p:nvPr/>
        </p:nvSpPr>
        <p:spPr>
          <a:xfrm>
            <a:off x="673100" y="6449413"/>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369356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30758" y="3234549"/>
            <a:ext cx="9186079" cy="673100"/>
          </a:xfrm>
        </p:spPr>
        <p:txBody>
          <a:bodyPr>
            <a:normAutofit/>
          </a:bodyPr>
          <a:lstStyle/>
          <a:p>
            <a:r>
              <a:rPr lang="es-CL" sz="2800" dirty="0" smtClean="0">
                <a:solidFill>
                  <a:schemeClr val="accent2">
                    <a:lumMod val="75000"/>
                  </a:schemeClr>
                </a:solidFill>
              </a:rPr>
              <a:t>La </a:t>
            </a:r>
            <a:r>
              <a:rPr lang="es-CL" sz="2800" dirty="0">
                <a:solidFill>
                  <a:schemeClr val="accent2">
                    <a:lumMod val="75000"/>
                  </a:schemeClr>
                </a:solidFill>
              </a:rPr>
              <a:t>unidad en la edificación, dones y ministerios.</a:t>
            </a:r>
          </a:p>
        </p:txBody>
      </p:sp>
      <p:sp>
        <p:nvSpPr>
          <p:cNvPr id="3" name="Subtítulo 2"/>
          <p:cNvSpPr>
            <a:spLocks noGrp="1"/>
          </p:cNvSpPr>
          <p:nvPr>
            <p:ph type="subTitle" idx="1"/>
          </p:nvPr>
        </p:nvSpPr>
        <p:spPr>
          <a:xfrm>
            <a:off x="1507067" y="4381033"/>
            <a:ext cx="7766936" cy="1096899"/>
          </a:xfrm>
        </p:spPr>
        <p:txBody>
          <a:bodyPr>
            <a:normAutofit/>
          </a:bodyPr>
          <a:lstStyle/>
          <a:p>
            <a:r>
              <a:rPr lang="es-ES" sz="4000" dirty="0" smtClean="0"/>
              <a:t>Tem</a:t>
            </a:r>
            <a:r>
              <a:rPr lang="es-ES_tradnl" sz="4000" dirty="0" smtClean="0"/>
              <a:t>ática II - Unánimes 2015</a:t>
            </a:r>
            <a:endParaRPr lang="es-ES" sz="40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
        <p:nvSpPr>
          <p:cNvPr id="5" name="Título 1"/>
          <p:cNvSpPr txBox="1">
            <a:spLocks/>
          </p:cNvSpPr>
          <p:nvPr/>
        </p:nvSpPr>
        <p:spPr>
          <a:xfrm>
            <a:off x="415637" y="1529266"/>
            <a:ext cx="9601200" cy="1905000"/>
          </a:xfrm>
          <a:prstGeom prst="rect">
            <a:avLst/>
          </a:prstGeom>
        </p:spPr>
        <p:txBody>
          <a:bodyPr vert="horz" lIns="91440" tIns="45720" rIns="91440" bIns="45720" rtlCol="0" anchor="b">
            <a:normAutofit fontScale="77500" lnSpcReduction="20000"/>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sz="9600" dirty="0"/>
              <a:t>Todos en el </a:t>
            </a:r>
            <a:r>
              <a:rPr lang="es-CL" sz="9600" dirty="0" smtClean="0"/>
              <a:t>ministerio</a:t>
            </a:r>
            <a:endParaRPr lang="es-CL" sz="9600" dirty="0"/>
          </a:p>
        </p:txBody>
      </p:sp>
      <p:pic>
        <p:nvPicPr>
          <p:cNvPr id="7" name="Imagen 6"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7924" y="5331091"/>
            <a:ext cx="1170352" cy="1462940"/>
          </a:xfrm>
          <a:prstGeom prst="rect">
            <a:avLst/>
          </a:prstGeom>
        </p:spPr>
      </p:pic>
    </p:spTree>
    <p:extLst>
      <p:ext uri="{BB962C8B-B14F-4D97-AF65-F5344CB8AC3E}">
        <p14:creationId xmlns:p14="http://schemas.microsoft.com/office/powerpoint/2010/main" val="1204462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0863" y="1067741"/>
            <a:ext cx="8871284" cy="5738647"/>
          </a:xfrm>
        </p:spPr>
        <p:txBody>
          <a:bodyPr>
            <a:normAutofit/>
          </a:bodyPr>
          <a:lstStyle/>
          <a:p>
            <a:r>
              <a:rPr lang="es-ES" dirty="0"/>
              <a:t>11 	Y él mismo constituyó a unos, apóstoles; a otros, profetas; a otros, evangelistas; a otros, pastores y maestros, </a:t>
            </a:r>
            <a:endParaRPr lang="es-ES" dirty="0" smtClean="0"/>
          </a:p>
          <a:p>
            <a:r>
              <a:rPr lang="es-ES" dirty="0" smtClean="0"/>
              <a:t>12 </a:t>
            </a:r>
            <a:r>
              <a:rPr lang="es-ES" dirty="0"/>
              <a:t>	a fin de perfeccionar a los santos para la obra del ministerio, para la </a:t>
            </a:r>
            <a:r>
              <a:rPr lang="es-ES" dirty="0" smtClean="0"/>
              <a:t>edificación </a:t>
            </a:r>
            <a:r>
              <a:rPr lang="es-ES" dirty="0"/>
              <a:t>del cuerpo de Cristo</a:t>
            </a:r>
            <a:r>
              <a:rPr lang="es-ES" dirty="0" smtClean="0"/>
              <a:t>,</a:t>
            </a:r>
          </a:p>
          <a:p>
            <a:r>
              <a:rPr lang="es-ES" dirty="0" smtClean="0"/>
              <a:t> </a:t>
            </a:r>
            <a:r>
              <a:rPr lang="es-ES" dirty="0"/>
              <a:t>13 	hasta que todos lleguemos a la unidad de la fe y del conocimiento del Hijo de Dios, a un varón perfecto, a la medida de la estatura de la plenitud de Cristo; </a:t>
            </a:r>
            <a:endParaRPr lang="es-ES" dirty="0" smtClean="0"/>
          </a:p>
          <a:p>
            <a:r>
              <a:rPr lang="es-ES" dirty="0" smtClean="0"/>
              <a:t>14 </a:t>
            </a:r>
            <a:r>
              <a:rPr lang="es-ES" dirty="0"/>
              <a:t>	para que ya no seamos niños fluctuantes, llevados por doquiera de todo viento de doctrina, por estratagema de hombres que para engañar emplean con astucia las artimañas del error</a:t>
            </a:r>
            <a:r>
              <a:rPr lang="es-ES" dirty="0" smtClean="0"/>
              <a:t>,</a:t>
            </a:r>
          </a:p>
          <a:p>
            <a:r>
              <a:rPr lang="es-ES" dirty="0" smtClean="0"/>
              <a:t> </a:t>
            </a:r>
            <a:r>
              <a:rPr lang="es-ES" dirty="0"/>
              <a:t>15 	sino que siguiendo la verdad en amor, crezcamos en todo en aquel que es la cabeza, esto es, Cristo, </a:t>
            </a:r>
            <a:endParaRPr lang="es-ES" dirty="0" smtClean="0"/>
          </a:p>
          <a:p>
            <a:r>
              <a:rPr lang="es-ES" dirty="0" smtClean="0"/>
              <a:t>16 </a:t>
            </a:r>
            <a:r>
              <a:rPr lang="es-ES" dirty="0"/>
              <a:t>	de quien todo el cuerpo, bien concertado y unido entre sí por todas las coyunturas que se ayudan mutuamente, según la actividad propia de cada miembro, recibe su crecimiento para ir edificándose en amor. </a:t>
            </a:r>
          </a:p>
          <a:p>
            <a:pPr marL="0" indent="0">
              <a:buNone/>
            </a:pPr>
            <a:endParaRPr lang="es-ES" dirty="0"/>
          </a:p>
        </p:txBody>
      </p:sp>
      <p:sp>
        <p:nvSpPr>
          <p:cNvPr id="5" name="Título 1"/>
          <p:cNvSpPr>
            <a:spLocks noGrp="1"/>
          </p:cNvSpPr>
          <p:nvPr>
            <p:ph type="title"/>
          </p:nvPr>
        </p:nvSpPr>
        <p:spPr>
          <a:xfrm>
            <a:off x="202046" y="103092"/>
            <a:ext cx="8596668" cy="1023961"/>
          </a:xfrm>
        </p:spPr>
        <p:txBody>
          <a:bodyPr>
            <a:normAutofit/>
          </a:bodyPr>
          <a:lstStyle/>
          <a:p>
            <a:r>
              <a:rPr lang="es-ES" sz="5400" dirty="0" smtClean="0">
                <a:ln w="0"/>
                <a:solidFill>
                  <a:srgbClr val="FF0000"/>
                </a:solidFill>
                <a:effectLst>
                  <a:outerShdw blurRad="38100" dist="19050" dir="2700000" algn="tl" rotWithShape="0">
                    <a:schemeClr val="dk1">
                      <a:alpha val="40000"/>
                    </a:schemeClr>
                  </a:outerShdw>
                </a:effectLst>
              </a:rPr>
              <a:t>Efesios</a:t>
            </a:r>
            <a:r>
              <a:rPr lang="es-ES" sz="5400" dirty="0" smtClean="0">
                <a:solidFill>
                  <a:srgbClr val="FF0000"/>
                </a:solidFill>
              </a:rPr>
              <a:t> 4.11-16.</a:t>
            </a:r>
            <a:endParaRPr lang="es-ES" sz="5400" dirty="0">
              <a:solidFill>
                <a:srgbClr val="FF0000"/>
              </a:solidFill>
            </a:endParaRPr>
          </a:p>
        </p:txBody>
      </p:sp>
      <p:sp>
        <p:nvSpPr>
          <p:cNvPr id="6" name="CuadroTexto 5"/>
          <p:cNvSpPr txBox="1"/>
          <p:nvPr/>
        </p:nvSpPr>
        <p:spPr>
          <a:xfrm>
            <a:off x="673100" y="6437056"/>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7" name="Imagen 6"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269441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046" y="103092"/>
            <a:ext cx="8596668" cy="1023961"/>
          </a:xfrm>
        </p:spPr>
        <p:txBody>
          <a:bodyPr>
            <a:normAutofit/>
          </a:bodyPr>
          <a:lstStyle/>
          <a:p>
            <a:r>
              <a:rPr lang="es-ES" sz="5400" dirty="0" smtClean="0">
                <a:ln w="0"/>
                <a:solidFill>
                  <a:srgbClr val="FF0000"/>
                </a:solidFill>
                <a:effectLst>
                  <a:outerShdw blurRad="38100" dist="19050" dir="2700000" algn="tl" rotWithShape="0">
                    <a:schemeClr val="dk1">
                      <a:alpha val="40000"/>
                    </a:schemeClr>
                  </a:outerShdw>
                </a:effectLst>
              </a:rPr>
              <a:t>Efesios</a:t>
            </a:r>
            <a:r>
              <a:rPr lang="es-ES" sz="5400" dirty="0" smtClean="0">
                <a:solidFill>
                  <a:srgbClr val="FF0000"/>
                </a:solidFill>
              </a:rPr>
              <a:t> 4.11-16.</a:t>
            </a:r>
            <a:endParaRPr lang="es-ES" sz="5400" dirty="0">
              <a:solidFill>
                <a:srgbClr val="FF0000"/>
              </a:solidFill>
            </a:endParaRPr>
          </a:p>
        </p:txBody>
      </p:sp>
      <p:sp>
        <p:nvSpPr>
          <p:cNvPr id="3" name="Marcador de contenido 2"/>
          <p:cNvSpPr>
            <a:spLocks noGrp="1"/>
          </p:cNvSpPr>
          <p:nvPr>
            <p:ph idx="1"/>
          </p:nvPr>
        </p:nvSpPr>
        <p:spPr>
          <a:xfrm>
            <a:off x="981360" y="1191491"/>
            <a:ext cx="8825345" cy="5116690"/>
          </a:xfrm>
        </p:spPr>
        <p:txBody>
          <a:bodyPr>
            <a:normAutofit fontScale="62500" lnSpcReduction="20000"/>
          </a:bodyPr>
          <a:lstStyle/>
          <a:p>
            <a:r>
              <a:rPr lang="es-ES" sz="2800" dirty="0" smtClean="0"/>
              <a:t>11  </a:t>
            </a:r>
            <a:r>
              <a:rPr lang="es-ES" sz="2800" dirty="0"/>
              <a:t>Él fue quien les dio a unos la capacidad de ser apóstoles; a otros, la de ser profetas; a otros, la de ser evangelistas; y a otros, la de ser pastores y maestros.</a:t>
            </a:r>
            <a:r>
              <a:rPr lang="es-ES" sz="1050" dirty="0"/>
              <a:t> </a:t>
            </a:r>
            <a:endParaRPr lang="es-ES" sz="1050" dirty="0" smtClean="0"/>
          </a:p>
          <a:p>
            <a:r>
              <a:rPr lang="es-ES" sz="2800" dirty="0" smtClean="0"/>
              <a:t>12 </a:t>
            </a:r>
            <a:r>
              <a:rPr lang="es-ES" sz="2800" dirty="0"/>
              <a:t>Hizo esto para que todos los que formamos la iglesia, que es su cuerpo, </a:t>
            </a:r>
            <a:r>
              <a:rPr lang="es-ES" sz="2800" dirty="0" smtClean="0"/>
              <a:t>es </a:t>
            </a:r>
            <a:r>
              <a:rPr lang="es-ES" sz="2800" dirty="0" err="1" smtClean="0"/>
              <a:t>temos</a:t>
            </a:r>
            <a:r>
              <a:rPr lang="es-ES" sz="2800" dirty="0" smtClean="0"/>
              <a:t> </a:t>
            </a:r>
            <a:r>
              <a:rPr lang="es-ES" sz="2800" dirty="0"/>
              <a:t>capacitados para servir y dar instrucción a los creyentes.</a:t>
            </a:r>
            <a:r>
              <a:rPr lang="es-ES" sz="1050" dirty="0"/>
              <a:t> </a:t>
            </a:r>
            <a:endParaRPr lang="es-ES" sz="1050" dirty="0" smtClean="0"/>
          </a:p>
          <a:p>
            <a:r>
              <a:rPr lang="es-ES" sz="2800" dirty="0" smtClean="0"/>
              <a:t>13 </a:t>
            </a:r>
            <a:r>
              <a:rPr lang="es-ES" sz="2800" dirty="0"/>
              <a:t>Así seremos un grupo muy unido y llegaremos a tener todo lo que nos falta; </a:t>
            </a:r>
            <a:r>
              <a:rPr lang="es-ES" sz="2800" dirty="0" smtClean="0"/>
              <a:t>ser </a:t>
            </a:r>
            <a:r>
              <a:rPr lang="es-ES" sz="2800" dirty="0" err="1" smtClean="0"/>
              <a:t>emos</a:t>
            </a:r>
            <a:r>
              <a:rPr lang="es-ES" sz="2800" dirty="0" smtClean="0"/>
              <a:t> </a:t>
            </a:r>
            <a:r>
              <a:rPr lang="es-ES" sz="2800" dirty="0"/>
              <a:t>perfectos, como lo es Cristo, por conocer al Hijo de Dios y por confiar en él.</a:t>
            </a:r>
            <a:r>
              <a:rPr lang="es-ES" sz="1050" dirty="0"/>
              <a:t> </a:t>
            </a:r>
            <a:endParaRPr lang="es-ES" sz="1050" dirty="0" smtClean="0"/>
          </a:p>
          <a:p>
            <a:r>
              <a:rPr lang="es-ES" sz="2800" dirty="0" smtClean="0"/>
              <a:t>14  Ya </a:t>
            </a:r>
            <a:r>
              <a:rPr lang="es-ES" sz="2800" dirty="0"/>
              <a:t>no seremos como niños, que ahora piensan una cosa y más tarde piensan otra, y que fácilmente son engañados por las falsas enseñanzas de gente astuta, que recurre a toda clase de trampas.</a:t>
            </a:r>
            <a:r>
              <a:rPr lang="es-ES" sz="1050" dirty="0"/>
              <a:t> </a:t>
            </a:r>
            <a:endParaRPr lang="es-ES" sz="1050" dirty="0" smtClean="0"/>
          </a:p>
          <a:p>
            <a:r>
              <a:rPr lang="es-ES" sz="2800" dirty="0" smtClean="0"/>
              <a:t>15 </a:t>
            </a:r>
            <a:r>
              <a:rPr lang="es-ES" sz="2800" dirty="0"/>
              <a:t>Al contrario, el amor debe hacernos decir siempre la verdad, para que en </a:t>
            </a:r>
            <a:r>
              <a:rPr lang="es-ES" sz="2800" dirty="0" err="1" smtClean="0"/>
              <a:t>tod</a:t>
            </a:r>
            <a:r>
              <a:rPr lang="es-ES" sz="2800" dirty="0" smtClean="0"/>
              <a:t> o </a:t>
            </a:r>
            <a:r>
              <a:rPr lang="es-ES" sz="2800" dirty="0"/>
              <a:t>lo que hagamos nos parezcamos cada vez más a Cristo, que es quien gobierna la iglesia.</a:t>
            </a:r>
            <a:r>
              <a:rPr lang="es-ES" sz="1050" dirty="0"/>
              <a:t> </a:t>
            </a:r>
            <a:endParaRPr lang="es-ES" sz="1050" dirty="0" smtClean="0"/>
          </a:p>
          <a:p>
            <a:r>
              <a:rPr lang="es-ES" sz="2800" dirty="0" smtClean="0"/>
              <a:t>16 </a:t>
            </a:r>
            <a:r>
              <a:rPr lang="es-ES" sz="2800" dirty="0"/>
              <a:t>Cristo es quien va uniendo a cada miembro de la iglesia, según sus funciones, y </a:t>
            </a:r>
            <a:r>
              <a:rPr lang="es-ES" sz="2800" dirty="0" smtClean="0"/>
              <a:t>q </a:t>
            </a:r>
            <a:r>
              <a:rPr lang="es-ES" sz="2800" dirty="0" err="1" smtClean="0"/>
              <a:t>uien</a:t>
            </a:r>
            <a:r>
              <a:rPr lang="es-ES" sz="2800" dirty="0" smtClean="0"/>
              <a:t> </a:t>
            </a:r>
            <a:r>
              <a:rPr lang="es-ES" sz="2800" dirty="0"/>
              <a:t>hace que cada uno trabaje en armonía, para que la iglesia vaya creciendo y cobrando más fuerza por causa del amor.</a:t>
            </a:r>
            <a:r>
              <a:rPr lang="es-ES" sz="1050" dirty="0"/>
              <a:t> </a:t>
            </a:r>
          </a:p>
          <a:p>
            <a:pPr lvl="1"/>
            <a:r>
              <a:rPr lang="es-ES" sz="2600" dirty="0"/>
              <a:t> Sociedades Bíblicas Unidas, Traducción en lenguaje actual; Biblia Traducción en lenguaje actual (</a:t>
            </a:r>
            <a:r>
              <a:rPr lang="es-ES" sz="2600" dirty="0" err="1"/>
              <a:t>Sociedade</a:t>
            </a:r>
            <a:r>
              <a:rPr lang="es-ES" sz="2600" dirty="0"/>
              <a:t> Bíblica do Brasil, 2002; 2003), </a:t>
            </a:r>
            <a:r>
              <a:rPr lang="es-ES" sz="2600" dirty="0" err="1"/>
              <a:t>Ef</a:t>
            </a:r>
            <a:r>
              <a:rPr lang="es-ES" sz="2600" dirty="0"/>
              <a:t> </a:t>
            </a:r>
            <a:r>
              <a:rPr lang="es-ES" sz="2600" dirty="0" smtClean="0"/>
              <a:t>4.11-16</a:t>
            </a:r>
            <a:r>
              <a:rPr lang="es-ES" sz="2600" dirty="0"/>
              <a:t>.</a:t>
            </a:r>
          </a:p>
        </p:txBody>
      </p:sp>
      <p:sp>
        <p:nvSpPr>
          <p:cNvPr id="4" name="CuadroTexto 3"/>
          <p:cNvSpPr txBox="1"/>
          <p:nvPr/>
        </p:nvSpPr>
        <p:spPr>
          <a:xfrm>
            <a:off x="673100" y="6437056"/>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7457904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5400" dirty="0" smtClean="0">
                <a:solidFill>
                  <a:srgbClr val="FF0000"/>
                </a:solidFill>
              </a:rPr>
              <a:t>3 ideas erróneas</a:t>
            </a:r>
            <a:endParaRPr lang="es-ES" sz="5400" dirty="0">
              <a:solidFill>
                <a:srgbClr val="FF0000"/>
              </a:solidFill>
            </a:endParaRPr>
          </a:p>
        </p:txBody>
      </p:sp>
      <p:sp>
        <p:nvSpPr>
          <p:cNvPr id="3" name="Marcador de contenido 2"/>
          <p:cNvSpPr>
            <a:spLocks noGrp="1"/>
          </p:cNvSpPr>
          <p:nvPr>
            <p:ph idx="1"/>
          </p:nvPr>
        </p:nvSpPr>
        <p:spPr>
          <a:xfrm>
            <a:off x="252970" y="2496066"/>
            <a:ext cx="10331903" cy="3545297"/>
          </a:xfrm>
        </p:spPr>
        <p:txBody>
          <a:bodyPr>
            <a:normAutofit/>
          </a:bodyPr>
          <a:lstStyle/>
          <a:p>
            <a:pPr lvl="0"/>
            <a:r>
              <a:rPr lang="es-CL" sz="2400" dirty="0"/>
              <a:t>Los dones son una bendición personal.</a:t>
            </a:r>
          </a:p>
          <a:p>
            <a:pPr lvl="0"/>
            <a:r>
              <a:rPr lang="es-CL" sz="2400" dirty="0"/>
              <a:t>El pastor es el único responsable de la iglesia.</a:t>
            </a:r>
          </a:p>
          <a:p>
            <a:pPr lvl="0"/>
            <a:r>
              <a:rPr lang="es-CL" sz="2400" dirty="0"/>
              <a:t>No es importante lo que podamos hacer, porque al final es el Espíritu Santo el que guia a la iglesia.</a:t>
            </a:r>
          </a:p>
          <a:p>
            <a:pPr marL="0" indent="0">
              <a:buNone/>
            </a:pPr>
            <a:endParaRPr lang="es-ES" sz="16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2039723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5400" dirty="0" smtClean="0">
                <a:solidFill>
                  <a:srgbClr val="FF0000"/>
                </a:solidFill>
              </a:rPr>
              <a:t>5 conflictos comunes</a:t>
            </a:r>
            <a:endParaRPr lang="es-ES" sz="5400" dirty="0">
              <a:solidFill>
                <a:srgbClr val="FF0000"/>
              </a:solidFill>
            </a:endParaRPr>
          </a:p>
        </p:txBody>
      </p:sp>
      <p:sp>
        <p:nvSpPr>
          <p:cNvPr id="3" name="Marcador de contenido 2"/>
          <p:cNvSpPr>
            <a:spLocks noGrp="1"/>
          </p:cNvSpPr>
          <p:nvPr>
            <p:ph idx="1"/>
          </p:nvPr>
        </p:nvSpPr>
        <p:spPr>
          <a:xfrm>
            <a:off x="507024" y="1930401"/>
            <a:ext cx="9551376" cy="4110962"/>
          </a:xfrm>
        </p:spPr>
        <p:txBody>
          <a:bodyPr>
            <a:normAutofit/>
          </a:bodyPr>
          <a:lstStyle/>
          <a:p>
            <a:pPr lvl="0"/>
            <a:r>
              <a:rPr lang="es-CL" sz="2000" dirty="0"/>
              <a:t>Mi hermano es un favorito de Dios porque le entregó más dones que a mi.</a:t>
            </a:r>
          </a:p>
          <a:p>
            <a:pPr lvl="0"/>
            <a:r>
              <a:rPr lang="es-CL" sz="2000" dirty="0"/>
              <a:t>Soy un bueno para nada, ¡Dios no me entregado dones!</a:t>
            </a:r>
          </a:p>
          <a:p>
            <a:pPr lvl="0"/>
            <a:r>
              <a:rPr lang="es-CL" sz="2000" dirty="0"/>
              <a:t>En mi iglesia ni me ocupan, en mi iglesia no me toman en cuenta: toda la culpa la tiene la iglesia.</a:t>
            </a:r>
          </a:p>
          <a:p>
            <a:pPr lvl="0"/>
            <a:r>
              <a:rPr lang="es-CL" sz="2000" dirty="0"/>
              <a:t>Nadie me agradece lo que hago.</a:t>
            </a:r>
          </a:p>
          <a:p>
            <a:pPr lvl="0"/>
            <a:r>
              <a:rPr lang="es-CL" sz="2000" dirty="0"/>
              <a:t>¿Si soy mujer y no subo al altar, o no soy llamado a predicar en un altar, entonces no puedo hacer nada?</a:t>
            </a:r>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001089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457</TotalTime>
  <Words>849</Words>
  <Application>Microsoft Macintosh PowerPoint</Application>
  <PresentationFormat>Panorámica</PresentationFormat>
  <Paragraphs>98</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Trebuchet MS</vt:lpstr>
      <vt:lpstr>Wingdings</vt:lpstr>
      <vt:lpstr>Wingdings 3</vt:lpstr>
      <vt:lpstr>Arial</vt:lpstr>
      <vt:lpstr>Faceta</vt:lpstr>
      <vt:lpstr>La verdadera realidad de  la iglesia del Señor</vt:lpstr>
      <vt:lpstr>UNÁNIMES</vt:lpstr>
      <vt:lpstr>PROPÓSITO</vt:lpstr>
      <vt:lpstr>OBJETIVO</vt:lpstr>
      <vt:lpstr>La unidad en la edificación, dones y ministerios.</vt:lpstr>
      <vt:lpstr>Efesios 4.11-16.</vt:lpstr>
      <vt:lpstr>Efesios 4.11-16.</vt:lpstr>
      <vt:lpstr>3 ideas erróneas</vt:lpstr>
      <vt:lpstr>5 conflictos comunes</vt:lpstr>
      <vt:lpstr>Dones (descripción) </vt:lpstr>
      <vt:lpstr>Dios es el que constituye (v.11) </vt:lpstr>
      <vt:lpstr>Propósito medio (v.12) </vt:lpstr>
      <vt:lpstr>Propósito final (v.13) </vt:lpstr>
      <vt:lpstr>El porqué del perfeccionamiento (v.14) </vt:lpstr>
      <vt:lpstr>Debemos someternos (v.15)</vt:lpstr>
      <vt:lpstr>La unidad en la edificación, dones y ministerios.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unidad espiritual</dc:title>
  <dc:creator>Usuario de Microsoft Office</dc:creator>
  <cp:lastModifiedBy>Usuario de Microsoft Office</cp:lastModifiedBy>
  <cp:revision>25</cp:revision>
  <dcterms:created xsi:type="dcterms:W3CDTF">2015-03-17T22:35:24Z</dcterms:created>
  <dcterms:modified xsi:type="dcterms:W3CDTF">2015-04-18T05:19:28Z</dcterms:modified>
</cp:coreProperties>
</file>